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2" r:id="rId46"/>
    <p:sldId id="304" r:id="rId47"/>
  </p:sldIdLst>
  <p:sldSz cx="9144000" cy="6858000" type="screen4x3"/>
  <p:notesSz cx="6858000" cy="9144000"/>
  <p:defaultTextStyle>
    <a:lvl1pPr defTabSz="457200">
      <a:defRPr>
        <a:solidFill>
          <a:srgbClr val="3C3C3B"/>
        </a:solidFill>
        <a:latin typeface="+mn-lt"/>
        <a:ea typeface="+mn-ea"/>
        <a:cs typeface="+mn-cs"/>
        <a:sym typeface="Helvetica"/>
      </a:defRPr>
    </a:lvl1pPr>
    <a:lvl2pPr defTabSz="457200">
      <a:defRPr>
        <a:solidFill>
          <a:srgbClr val="3C3C3B"/>
        </a:solidFill>
        <a:latin typeface="+mn-lt"/>
        <a:ea typeface="+mn-ea"/>
        <a:cs typeface="+mn-cs"/>
        <a:sym typeface="Helvetica"/>
      </a:defRPr>
    </a:lvl2pPr>
    <a:lvl3pPr defTabSz="457200">
      <a:defRPr>
        <a:solidFill>
          <a:srgbClr val="3C3C3B"/>
        </a:solidFill>
        <a:latin typeface="+mn-lt"/>
        <a:ea typeface="+mn-ea"/>
        <a:cs typeface="+mn-cs"/>
        <a:sym typeface="Helvetica"/>
      </a:defRPr>
    </a:lvl3pPr>
    <a:lvl4pPr defTabSz="457200">
      <a:defRPr>
        <a:solidFill>
          <a:srgbClr val="3C3C3B"/>
        </a:solidFill>
        <a:latin typeface="+mn-lt"/>
        <a:ea typeface="+mn-ea"/>
        <a:cs typeface="+mn-cs"/>
        <a:sym typeface="Helvetica"/>
      </a:defRPr>
    </a:lvl4pPr>
    <a:lvl5pPr defTabSz="457200">
      <a:defRPr>
        <a:solidFill>
          <a:srgbClr val="3C3C3B"/>
        </a:solidFill>
        <a:latin typeface="+mn-lt"/>
        <a:ea typeface="+mn-ea"/>
        <a:cs typeface="+mn-cs"/>
        <a:sym typeface="Helvetica"/>
      </a:defRPr>
    </a:lvl5pPr>
    <a:lvl6pPr defTabSz="457200">
      <a:defRPr>
        <a:solidFill>
          <a:srgbClr val="3C3C3B"/>
        </a:solidFill>
        <a:latin typeface="+mn-lt"/>
        <a:ea typeface="+mn-ea"/>
        <a:cs typeface="+mn-cs"/>
        <a:sym typeface="Helvetica"/>
      </a:defRPr>
    </a:lvl6pPr>
    <a:lvl7pPr defTabSz="457200">
      <a:defRPr>
        <a:solidFill>
          <a:srgbClr val="3C3C3B"/>
        </a:solidFill>
        <a:latin typeface="+mn-lt"/>
        <a:ea typeface="+mn-ea"/>
        <a:cs typeface="+mn-cs"/>
        <a:sym typeface="Helvetica"/>
      </a:defRPr>
    </a:lvl7pPr>
    <a:lvl8pPr defTabSz="457200">
      <a:defRPr>
        <a:solidFill>
          <a:srgbClr val="3C3C3B"/>
        </a:solidFill>
        <a:latin typeface="+mn-lt"/>
        <a:ea typeface="+mn-ea"/>
        <a:cs typeface="+mn-cs"/>
        <a:sym typeface="Helvetica"/>
      </a:defRPr>
    </a:lvl8pPr>
    <a:lvl9pPr defTabSz="457200">
      <a:defRPr>
        <a:solidFill>
          <a:srgbClr val="3C3C3B"/>
        </a:solidFill>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Ref idx="minor">
          <a:srgbClr val="3C3C3B"/>
        </a:fontRef>
        <a:srgbClr val="3C3C3B"/>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6CACB"/>
          </a:solidFill>
        </a:fill>
      </a:tcStyle>
    </a:wholeTbl>
    <a:band2H>
      <a:tcTxStyle/>
      <a:tcStyle>
        <a:tcBdr/>
        <a:fill>
          <a:solidFill>
            <a:srgbClr val="EBE6E7"/>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91223"/>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91223"/>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91223"/>
          </a:solidFill>
        </a:fill>
      </a:tcStyle>
    </a:firstRow>
  </a:tblStyle>
  <a:tblStyle styleId="{C7B018BB-80A7-4F77-B60F-C8B233D01FF8}" styleName="">
    <a:tblBg/>
    <a:wholeTbl>
      <a:tcTxStyle b="on" i="on">
        <a:fontRef idx="minor">
          <a:srgbClr val="3C3C3B"/>
        </a:fontRef>
        <a:srgbClr val="3C3C3B"/>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8E9E8"/>
          </a:solidFill>
        </a:fill>
      </a:tcStyle>
    </a:wholeTbl>
    <a:band2H>
      <a:tcTxStyle/>
      <a:tcStyle>
        <a:tcBdr/>
        <a:fill>
          <a:solidFill>
            <a:srgbClr val="F4F4F4"/>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0C1BF"/>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0C1BF"/>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0C1BF"/>
          </a:solidFill>
        </a:fill>
      </a:tcStyle>
    </a:firstRow>
  </a:tblStyle>
  <a:tblStyle styleId="{EEE7283C-3CF3-47DC-8721-378D4A62B228}" styleName="">
    <a:tblBg/>
    <a:wholeTbl>
      <a:tcTxStyle b="on" i="on">
        <a:fontRef idx="minor">
          <a:srgbClr val="3C3C3B"/>
        </a:fontRef>
        <a:srgbClr val="3C3C3B"/>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3D2CB"/>
          </a:solidFill>
        </a:fill>
      </a:tcStyle>
    </a:wholeTbl>
    <a:band2H>
      <a:tcTxStyle/>
      <a:tcStyle>
        <a:tcBdr/>
        <a:fill>
          <a:solidFill>
            <a:srgbClr val="F9EAE7"/>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F6421"/>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F6421"/>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F6421"/>
          </a:solidFill>
        </a:fill>
      </a:tcStyle>
    </a:firstRow>
  </a:tblStyle>
  <a:tblStyle styleId="{CF821DB8-F4EB-4A41-A1BA-3FCAFE7338EE}" styleName="">
    <a:tblBg/>
    <a:wholeTbl>
      <a:tcTxStyle b="on" i="on">
        <a:fontRef idx="minor">
          <a:srgbClr val="3C3C3B"/>
        </a:fontRef>
        <a:srgbClr val="3C3C3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FFFFF"/>
          </a:solidFill>
        </a:fill>
      </a:tcStyle>
    </a:band2H>
    <a:firstCol>
      <a:tcTxStyle b="on" i="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1223"/>
          </a:solidFill>
        </a:fill>
      </a:tcStyle>
    </a:firstCol>
    <a:lastRow>
      <a:tcTxStyle b="on" i="on">
        <a:fontRef idx="minor">
          <a:srgbClr val="3C3C3B"/>
        </a:fontRef>
        <a:srgbClr val="3C3C3B"/>
      </a:tcTxStyle>
      <a:tcStyle>
        <a:tcBdr>
          <a:left>
            <a:ln w="12700" cap="flat">
              <a:noFill/>
              <a:miter lim="400000"/>
            </a:ln>
          </a:left>
          <a:right>
            <a:ln w="12700" cap="flat">
              <a:noFill/>
              <a:miter lim="400000"/>
            </a:ln>
          </a:right>
          <a:top>
            <a:ln w="50800" cap="flat">
              <a:solidFill>
                <a:srgbClr val="3C3C3B"/>
              </a:solidFill>
              <a:prstDash val="solid"/>
              <a:bevel/>
            </a:ln>
          </a:top>
          <a:bottom>
            <a:ln w="25400" cap="flat">
              <a:solidFill>
                <a:srgbClr val="3C3C3B"/>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inor">
          <a:srgbClr val="FFFFFF"/>
        </a:fontRef>
        <a:srgbClr val="FFFFFF"/>
      </a:tcTxStyle>
      <a:tcStyle>
        <a:tcBdr>
          <a:left>
            <a:ln w="12700" cap="flat">
              <a:noFill/>
              <a:miter lim="400000"/>
            </a:ln>
          </a:left>
          <a:right>
            <a:ln w="12700" cap="flat">
              <a:noFill/>
              <a:miter lim="400000"/>
            </a:ln>
          </a:right>
          <a:top>
            <a:ln w="25400" cap="flat">
              <a:solidFill>
                <a:srgbClr val="3C3C3B"/>
              </a:solidFill>
              <a:prstDash val="solid"/>
              <a:bevel/>
            </a:ln>
          </a:top>
          <a:bottom>
            <a:ln w="25400" cap="flat">
              <a:solidFill>
                <a:srgbClr val="3C3C3B"/>
              </a:solidFill>
              <a:prstDash val="solid"/>
              <a:bevel/>
            </a:ln>
          </a:bottom>
          <a:insideH>
            <a:ln w="12700" cap="flat">
              <a:noFill/>
              <a:miter lim="400000"/>
            </a:ln>
          </a:insideH>
          <a:insideV>
            <a:ln w="12700" cap="flat">
              <a:noFill/>
              <a:miter lim="400000"/>
            </a:ln>
          </a:insideV>
        </a:tcBdr>
        <a:fill>
          <a:solidFill>
            <a:srgbClr val="791223"/>
          </a:solidFill>
        </a:fill>
      </a:tcStyle>
    </a:firstRow>
  </a:tblStyle>
  <a:tblStyle styleId="{33BA23B1-9221-436E-865A-0063620EA4FD}" styleName="">
    <a:tblBg/>
    <a:wholeTbl>
      <a:tcTxStyle b="on" i="on">
        <a:fontRef idx="minor">
          <a:srgbClr val="3C3C3B"/>
        </a:fontRef>
        <a:srgbClr val="3C3C3B"/>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DCDCD"/>
          </a:solidFill>
        </a:fill>
      </a:tcStyle>
    </a:wholeTbl>
    <a:band2H>
      <a:tcTxStyle/>
      <a:tcStyle>
        <a:tcBdr/>
        <a:fill>
          <a:solidFill>
            <a:srgbClr val="E7E7E7"/>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C3C3B"/>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C3C3B"/>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C3C3B"/>
          </a:solidFill>
        </a:fill>
      </a:tcStyle>
    </a:firstRow>
  </a:tblStyle>
  <a:tblStyle styleId="{2708684C-4D16-4618-839F-0558EEFCDFE6}" styleName="">
    <a:tblBg/>
    <a:wholeTbl>
      <a:tcTxStyle b="on" i="on">
        <a:fontRef idx="minor">
          <a:srgbClr val="3C3C3B"/>
        </a:fontRef>
        <a:srgbClr val="3C3C3B"/>
      </a:tcTxStyle>
      <a:tcStyle>
        <a:tcBdr>
          <a:left>
            <a:ln w="12700" cap="flat">
              <a:solidFill>
                <a:srgbClr val="3C3C3B"/>
              </a:solidFill>
              <a:prstDash val="solid"/>
              <a:bevel/>
            </a:ln>
          </a:left>
          <a:right>
            <a:ln w="12700" cap="flat">
              <a:solidFill>
                <a:srgbClr val="3C3C3B"/>
              </a:solidFill>
              <a:prstDash val="solid"/>
              <a:bevel/>
            </a:ln>
          </a:right>
          <a:top>
            <a:ln w="12700" cap="flat">
              <a:solidFill>
                <a:srgbClr val="3C3C3B"/>
              </a:solidFill>
              <a:prstDash val="solid"/>
              <a:bevel/>
            </a:ln>
          </a:top>
          <a:bottom>
            <a:ln w="12700" cap="flat">
              <a:solidFill>
                <a:srgbClr val="3C3C3B"/>
              </a:solidFill>
              <a:prstDash val="solid"/>
              <a:bevel/>
            </a:ln>
          </a:bottom>
          <a:insideH>
            <a:ln w="12700" cap="flat">
              <a:solidFill>
                <a:srgbClr val="3C3C3B"/>
              </a:solidFill>
              <a:prstDash val="solid"/>
              <a:bevel/>
            </a:ln>
          </a:insideH>
          <a:insideV>
            <a:ln w="12700" cap="flat">
              <a:solidFill>
                <a:srgbClr val="3C3C3B"/>
              </a:solidFill>
              <a:prstDash val="solid"/>
              <a:bevel/>
            </a:ln>
          </a:insideV>
        </a:tcBdr>
        <a:fill>
          <a:solidFill>
            <a:srgbClr val="3C3C3B">
              <a:alpha val="20000"/>
            </a:srgbClr>
          </a:solidFill>
        </a:fill>
      </a:tcStyle>
    </a:wholeTbl>
    <a:band2H>
      <a:tcTxStyle/>
      <a:tcStyle>
        <a:tcBdr/>
        <a:fill>
          <a:solidFill>
            <a:srgbClr val="FFFFFF"/>
          </a:solidFill>
        </a:fill>
      </a:tcStyle>
    </a:band2H>
    <a:firstCol>
      <a:tcTxStyle b="on" i="on">
        <a:fontRef idx="minor">
          <a:srgbClr val="3C3C3B"/>
        </a:fontRef>
        <a:srgbClr val="3C3C3B"/>
      </a:tcTxStyle>
      <a:tcStyle>
        <a:tcBdr>
          <a:left>
            <a:ln w="12700" cap="flat">
              <a:solidFill>
                <a:srgbClr val="3C3C3B"/>
              </a:solidFill>
              <a:prstDash val="solid"/>
              <a:bevel/>
            </a:ln>
          </a:left>
          <a:right>
            <a:ln w="12700" cap="flat">
              <a:solidFill>
                <a:srgbClr val="3C3C3B"/>
              </a:solidFill>
              <a:prstDash val="solid"/>
              <a:bevel/>
            </a:ln>
          </a:right>
          <a:top>
            <a:ln w="12700" cap="flat">
              <a:solidFill>
                <a:srgbClr val="3C3C3B"/>
              </a:solidFill>
              <a:prstDash val="solid"/>
              <a:bevel/>
            </a:ln>
          </a:top>
          <a:bottom>
            <a:ln w="12700" cap="flat">
              <a:solidFill>
                <a:srgbClr val="3C3C3B"/>
              </a:solidFill>
              <a:prstDash val="solid"/>
              <a:bevel/>
            </a:ln>
          </a:bottom>
          <a:insideH>
            <a:ln w="12700" cap="flat">
              <a:solidFill>
                <a:srgbClr val="3C3C3B"/>
              </a:solidFill>
              <a:prstDash val="solid"/>
              <a:bevel/>
            </a:ln>
          </a:insideH>
          <a:insideV>
            <a:ln w="12700" cap="flat">
              <a:solidFill>
                <a:srgbClr val="3C3C3B"/>
              </a:solidFill>
              <a:prstDash val="solid"/>
              <a:bevel/>
            </a:ln>
          </a:insideV>
        </a:tcBdr>
        <a:fill>
          <a:solidFill>
            <a:srgbClr val="3C3C3B">
              <a:alpha val="20000"/>
            </a:srgbClr>
          </a:solidFill>
        </a:fill>
      </a:tcStyle>
    </a:firstCol>
    <a:lastRow>
      <a:tcTxStyle b="on" i="on">
        <a:fontRef idx="minor">
          <a:srgbClr val="3C3C3B"/>
        </a:fontRef>
        <a:srgbClr val="3C3C3B"/>
      </a:tcTxStyle>
      <a:tcStyle>
        <a:tcBdr>
          <a:left>
            <a:ln w="12700" cap="flat">
              <a:solidFill>
                <a:srgbClr val="3C3C3B"/>
              </a:solidFill>
              <a:prstDash val="solid"/>
              <a:bevel/>
            </a:ln>
          </a:left>
          <a:right>
            <a:ln w="12700" cap="flat">
              <a:solidFill>
                <a:srgbClr val="3C3C3B"/>
              </a:solidFill>
              <a:prstDash val="solid"/>
              <a:bevel/>
            </a:ln>
          </a:right>
          <a:top>
            <a:ln w="50800" cap="flat">
              <a:solidFill>
                <a:srgbClr val="3C3C3B"/>
              </a:solidFill>
              <a:prstDash val="solid"/>
              <a:bevel/>
            </a:ln>
          </a:top>
          <a:bottom>
            <a:ln w="12700" cap="flat">
              <a:solidFill>
                <a:srgbClr val="3C3C3B"/>
              </a:solidFill>
              <a:prstDash val="solid"/>
              <a:bevel/>
            </a:ln>
          </a:bottom>
          <a:insideH>
            <a:ln w="12700" cap="flat">
              <a:solidFill>
                <a:srgbClr val="3C3C3B"/>
              </a:solidFill>
              <a:prstDash val="solid"/>
              <a:bevel/>
            </a:ln>
          </a:insideH>
          <a:insideV>
            <a:ln w="12700" cap="flat">
              <a:solidFill>
                <a:srgbClr val="3C3C3B"/>
              </a:solidFill>
              <a:prstDash val="solid"/>
              <a:bevel/>
            </a:ln>
          </a:insideV>
        </a:tcBdr>
        <a:fill>
          <a:noFill/>
        </a:fill>
      </a:tcStyle>
    </a:lastRow>
    <a:firstRow>
      <a:tcTxStyle b="on" i="on">
        <a:fontRef idx="minor">
          <a:srgbClr val="3C3C3B"/>
        </a:fontRef>
        <a:srgbClr val="3C3C3B"/>
      </a:tcTxStyle>
      <a:tcStyle>
        <a:tcBdr>
          <a:left>
            <a:ln w="12700" cap="flat">
              <a:solidFill>
                <a:srgbClr val="3C3C3B"/>
              </a:solidFill>
              <a:prstDash val="solid"/>
              <a:bevel/>
            </a:ln>
          </a:left>
          <a:right>
            <a:ln w="12700" cap="flat">
              <a:solidFill>
                <a:srgbClr val="3C3C3B"/>
              </a:solidFill>
              <a:prstDash val="solid"/>
              <a:bevel/>
            </a:ln>
          </a:right>
          <a:top>
            <a:ln w="12700" cap="flat">
              <a:solidFill>
                <a:srgbClr val="3C3C3B"/>
              </a:solidFill>
              <a:prstDash val="solid"/>
              <a:bevel/>
            </a:ln>
          </a:top>
          <a:bottom>
            <a:ln w="25400" cap="flat">
              <a:solidFill>
                <a:srgbClr val="3C3C3B"/>
              </a:solidFill>
              <a:prstDash val="solid"/>
              <a:bevel/>
            </a:ln>
          </a:bottom>
          <a:insideH>
            <a:ln w="12700" cap="flat">
              <a:solidFill>
                <a:srgbClr val="3C3C3B"/>
              </a:solidFill>
              <a:prstDash val="solid"/>
              <a:bevel/>
            </a:ln>
          </a:insideH>
          <a:insideV>
            <a:ln w="12700" cap="flat">
              <a:solidFill>
                <a:srgbClr val="3C3C3B"/>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16"/>
    <p:restoredTop sz="79602"/>
  </p:normalViewPr>
  <p:slideViewPr>
    <p:cSldViewPr snapToGrid="0" snapToObjects="1">
      <p:cViewPr varScale="1">
        <p:scale>
          <a:sx n="99" d="100"/>
          <a:sy n="99" d="100"/>
        </p:scale>
        <p:origin x="14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7" name="Shape 47"/>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8" name="Shape 48"/>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752392754"/>
      </p:ext>
    </p:extLst>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csl.mendeley.com"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 Id="rId3" Type="http://schemas.openxmlformats.org/officeDocument/2006/relationships/hyperlink" Target="http://mendeley.com"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mendeley.com"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noProof="0" dirty="0" smtClean="0"/>
              <a:t>Con la finalidad</a:t>
            </a:r>
            <a:r>
              <a:rPr lang="es-ES_tradnl" baseline="0" noProof="0" dirty="0" smtClean="0"/>
              <a:t> de obtener la información necesaria para nuestras investigaciones es necesario recurrir a múltiples fuentes como son: Libros, Artículos, Revistas, sitios web, etc. Dicho trabajo se vuelve complicado con el aumento en número de estas fuentes ya que se vuelve mas difícil su categorización, almacenamiento e incluso la búsqueda para realizar una nueva consulta sobre alguna de nuestras fuentes.</a:t>
            </a:r>
          </a:p>
          <a:p>
            <a:endParaRPr lang="es-ES_tradnl" baseline="0" noProof="0" dirty="0" smtClean="0"/>
          </a:p>
          <a:p>
            <a:r>
              <a:rPr lang="es-ES_tradnl" baseline="0" noProof="0" dirty="0" smtClean="0"/>
              <a:t>Para reducir todos los problemas se utilizaban carpetas, post-</a:t>
            </a:r>
            <a:r>
              <a:rPr lang="es-ES_tradnl" baseline="0" noProof="0" dirty="0" err="1" smtClean="0"/>
              <a:t>its</a:t>
            </a:r>
            <a:r>
              <a:rPr lang="es-ES_tradnl" baseline="0" noProof="0" dirty="0" smtClean="0"/>
              <a:t>, </a:t>
            </a:r>
            <a:r>
              <a:rPr lang="es-ES_tradnl" baseline="0" noProof="0" dirty="0" err="1" smtClean="0"/>
              <a:t>bookmarks</a:t>
            </a:r>
            <a:r>
              <a:rPr lang="es-ES_tradnl" baseline="0" noProof="0" dirty="0" smtClean="0"/>
              <a:t>, etc. Sin embargo la dificultad para hallar lo que necesitamos es un gran limitante de esta </a:t>
            </a:r>
            <a:r>
              <a:rPr lang="es-ES_tradnl" baseline="0" noProof="0" dirty="0" err="1" smtClean="0"/>
              <a:t>metodologia</a:t>
            </a:r>
            <a:r>
              <a:rPr lang="es-ES_tradnl" baseline="0" noProof="0" dirty="0" smtClean="0"/>
              <a:t>.</a:t>
            </a:r>
            <a:endParaRPr lang="es-ES_tradnl" noProof="0" dirty="0" smtClean="0"/>
          </a:p>
          <a:p>
            <a:endParaRPr lang="es-ES_tradnl" noProof="0" dirty="0" smtClean="0"/>
          </a:p>
        </p:txBody>
      </p:sp>
    </p:spTree>
    <p:extLst>
      <p:ext uri="{BB962C8B-B14F-4D97-AF65-F5344CB8AC3E}">
        <p14:creationId xmlns:p14="http://schemas.microsoft.com/office/powerpoint/2010/main" val="816504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prstGeom prst="rect">
            <a:avLst/>
          </a:prstGeom>
        </p:spPr>
        <p:txBody>
          <a:bodyPr/>
          <a:lstStyle/>
          <a:p>
            <a:pPr lvl="0"/>
            <a:endParaRPr/>
          </a:p>
        </p:txBody>
      </p:sp>
      <p:sp>
        <p:nvSpPr>
          <p:cNvPr id="133" name="Shape 133"/>
          <p:cNvSpPr>
            <a:spLocks noGrp="1"/>
          </p:cNvSpPr>
          <p:nvPr>
            <p:ph type="body" sz="quarter" idx="1"/>
          </p:nvPr>
        </p:nvSpPr>
        <p:spPr>
          <a:prstGeom prst="rect">
            <a:avLst/>
          </a:prstGeom>
        </p:spPr>
        <p:txBody>
          <a:bodyPr/>
          <a:lstStyle/>
          <a:p>
            <a:pPr lvl="0">
              <a:lnSpc>
                <a:spcPct val="117999"/>
              </a:lnSpc>
              <a:defRPr sz="1800"/>
            </a:pPr>
            <a:r>
              <a:rPr sz="1400"/>
              <a:t>Firstly, I want to make the distinction between references and documents. Hopefully you’re already familiar with both, but in this context when we say ‘document’ we’re referring to an actual file - usually a PDF version of a research paper. A document will contain lots of information - many papers are many pages in length and contain thousands of words. They also contain the details necessary to ‘reference’ the paper. Usually this is just key information about the paper, such as the author name(s), title, publisher and so on.</a:t>
            </a:r>
          </a:p>
          <a:p>
            <a:pPr lvl="0">
              <a:lnSpc>
                <a:spcPct val="117999"/>
              </a:lnSpc>
              <a:defRPr sz="1800"/>
            </a:pPr>
            <a:endParaRPr sz="1400"/>
          </a:p>
          <a:p>
            <a:pPr lvl="0">
              <a:lnSpc>
                <a:spcPct val="117999"/>
              </a:lnSpc>
              <a:defRPr sz="1800"/>
            </a:pPr>
            <a:r>
              <a:rPr sz="1400"/>
              <a:t>Mendeley deals in both documents and references. It will take a document - in the form of a PDF paper - and attempt to extract the reference information in order to produce a reference. It does this by looking at the contents of the paper, or by examining the ‘metadata’ - or detailed information which publishers include in files when creating them.</a:t>
            </a:r>
          </a:p>
          <a:p>
            <a:pPr lvl="0">
              <a:lnSpc>
                <a:spcPct val="117999"/>
              </a:lnSpc>
              <a:defRPr sz="1800"/>
            </a:pPr>
            <a:endParaRPr sz="1400"/>
          </a:p>
          <a:p>
            <a:pPr lvl="0">
              <a:lnSpc>
                <a:spcPct val="117999"/>
              </a:lnSpc>
              <a:defRPr sz="1800"/>
            </a:pPr>
            <a:r>
              <a:rPr sz="1400"/>
              <a:t>You can then check and modify this reference data to ensure that Mendeley has produced the correct details. Ensuring you have correct reference details is very important.</a:t>
            </a:r>
          </a:p>
          <a:p>
            <a:pPr lvl="0">
              <a:lnSpc>
                <a:spcPct val="117999"/>
              </a:lnSpc>
              <a:defRPr sz="1800"/>
            </a:pPr>
            <a:endParaRPr sz="1400"/>
          </a:p>
          <a:p>
            <a:pPr lvl="0">
              <a:lnSpc>
                <a:spcPct val="117999"/>
              </a:lnSpc>
              <a:defRPr sz="1800"/>
            </a:pPr>
            <a:r>
              <a:rPr sz="1400"/>
              <a:t>It’s also important to realise that you can have a reference without providing a document. If you know the details of a publication (such as the author, title etc.) you can still add it to your library and cite it - even if you don’t have access to a PDF version.</a:t>
            </a:r>
          </a:p>
          <a:p>
            <a:pPr lvl="0">
              <a:lnSpc>
                <a:spcPct val="117999"/>
              </a:lnSpc>
              <a:defRPr sz="1800"/>
            </a:pPr>
            <a:endParaRPr sz="1400"/>
          </a:p>
          <a:p>
            <a:pPr lvl="0">
              <a:lnSpc>
                <a:spcPct val="117999"/>
              </a:lnSpc>
              <a:defRPr sz="1800"/>
            </a:pPr>
            <a:r>
              <a:rPr sz="1400"/>
              <a:t>This can be useful if you’re citing a book that you use in hard copy, for example.</a:t>
            </a:r>
          </a:p>
        </p:txBody>
      </p:sp>
    </p:spTree>
    <p:extLst>
      <p:ext uri="{BB962C8B-B14F-4D97-AF65-F5344CB8AC3E}">
        <p14:creationId xmlns:p14="http://schemas.microsoft.com/office/powerpoint/2010/main" val="530788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prstGeom prst="rect">
            <a:avLst/>
          </a:prstGeom>
        </p:spPr>
        <p:txBody>
          <a:bodyPr/>
          <a:lstStyle/>
          <a:p>
            <a:pPr lvl="0"/>
            <a:endParaRPr/>
          </a:p>
        </p:txBody>
      </p:sp>
      <p:sp>
        <p:nvSpPr>
          <p:cNvPr id="148" name="Shape 148"/>
          <p:cNvSpPr>
            <a:spLocks noGrp="1"/>
          </p:cNvSpPr>
          <p:nvPr>
            <p:ph type="body" sz="quarter" idx="1"/>
          </p:nvPr>
        </p:nvSpPr>
        <p:spPr>
          <a:prstGeom prst="rect">
            <a:avLst/>
          </a:prstGeom>
        </p:spPr>
        <p:txBody>
          <a:bodyPr/>
          <a:lstStyle/>
          <a:p>
            <a:pPr lvl="0">
              <a:lnSpc>
                <a:spcPct val="117999"/>
              </a:lnSpc>
              <a:defRPr sz="1800"/>
            </a:pPr>
            <a:r>
              <a:rPr sz="1400"/>
              <a:t>Mendeley also offers a number of other options for adding material to your library. You can find these by opening the File menu.</a:t>
            </a:r>
          </a:p>
          <a:p>
            <a:pPr lvl="0">
              <a:lnSpc>
                <a:spcPct val="117999"/>
              </a:lnSpc>
              <a:defRPr sz="1800"/>
            </a:pPr>
            <a:endParaRPr sz="1400"/>
          </a:p>
          <a:p>
            <a:pPr lvl="0">
              <a:lnSpc>
                <a:spcPct val="117999"/>
              </a:lnSpc>
              <a:defRPr sz="1800"/>
            </a:pPr>
            <a:r>
              <a:rPr sz="1400"/>
              <a:t>You can choose to add individual files, or the contents of an entire folder by browsing to the relevant location on your computer.</a:t>
            </a:r>
          </a:p>
          <a:p>
            <a:pPr lvl="0">
              <a:lnSpc>
                <a:spcPct val="117999"/>
              </a:lnSpc>
              <a:defRPr sz="1800"/>
            </a:pPr>
            <a:endParaRPr sz="1400"/>
          </a:p>
          <a:p>
            <a:pPr lvl="0">
              <a:lnSpc>
                <a:spcPct val="117999"/>
              </a:lnSpc>
              <a:defRPr sz="1800"/>
            </a:pPr>
            <a:r>
              <a:rPr sz="1400"/>
              <a:t>You can opt to ‘watch’ a folder - which will mean that Mendeley monitors that location for any new items being dropped into the folder. If it finds a new document, that document will be automatically added to your Mendeley library.</a:t>
            </a:r>
          </a:p>
          <a:p>
            <a:pPr lvl="0">
              <a:lnSpc>
                <a:spcPct val="117999"/>
              </a:lnSpc>
              <a:defRPr sz="1800"/>
            </a:pPr>
            <a:endParaRPr sz="1400"/>
          </a:p>
          <a:p>
            <a:pPr lvl="0">
              <a:lnSpc>
                <a:spcPct val="117999"/>
              </a:lnSpc>
              <a:defRPr sz="1800"/>
            </a:pPr>
            <a:r>
              <a:rPr sz="1400"/>
              <a:t>You can also easily import a library from other reference managers, so if you’ve tried out EndNote, Reworks or another solution and found them not to your liking, you can carry across your library to Mendeley easily.</a:t>
            </a:r>
          </a:p>
          <a:p>
            <a:pPr lvl="0">
              <a:lnSpc>
                <a:spcPct val="117999"/>
              </a:lnSpc>
              <a:defRPr sz="1800"/>
            </a:pPr>
            <a:endParaRPr sz="1400"/>
          </a:p>
          <a:p>
            <a:pPr lvl="0">
              <a:lnSpc>
                <a:spcPct val="117999"/>
              </a:lnSpc>
              <a:defRPr sz="1800"/>
            </a:pPr>
            <a:r>
              <a:rPr sz="1400"/>
              <a:t>You also have the option to create a reference manually - which will allow you to complete a number of fields by hand.</a:t>
            </a:r>
          </a:p>
        </p:txBody>
      </p:sp>
    </p:spTree>
    <p:extLst>
      <p:ext uri="{BB962C8B-B14F-4D97-AF65-F5344CB8AC3E}">
        <p14:creationId xmlns:p14="http://schemas.microsoft.com/office/powerpoint/2010/main" val="1970090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prstGeom prst="rect">
            <a:avLst/>
          </a:prstGeom>
        </p:spPr>
        <p:txBody>
          <a:bodyPr/>
          <a:lstStyle/>
          <a:p>
            <a:pPr lvl="0"/>
            <a:endParaRPr/>
          </a:p>
        </p:txBody>
      </p:sp>
      <p:sp>
        <p:nvSpPr>
          <p:cNvPr id="156" name="Shape 156"/>
          <p:cNvSpPr>
            <a:spLocks noGrp="1"/>
          </p:cNvSpPr>
          <p:nvPr>
            <p:ph type="body" sz="quarter" idx="1"/>
          </p:nvPr>
        </p:nvSpPr>
        <p:spPr>
          <a:prstGeom prst="rect">
            <a:avLst/>
          </a:prstGeom>
        </p:spPr>
        <p:txBody>
          <a:bodyPr/>
          <a:lstStyle/>
          <a:p>
            <a:pPr lvl="0">
              <a:lnSpc>
                <a:spcPct val="117999"/>
              </a:lnSpc>
              <a:defRPr sz="1800"/>
            </a:pPr>
            <a:r>
              <a:rPr sz="1400"/>
              <a:t>Mendeley makes it easy for you to continue building your library.</a:t>
            </a:r>
          </a:p>
          <a:p>
            <a:pPr lvl="0">
              <a:lnSpc>
                <a:spcPct val="117999"/>
              </a:lnSpc>
              <a:defRPr sz="1800"/>
            </a:pPr>
            <a:endParaRPr sz="1400"/>
          </a:p>
          <a:p>
            <a:pPr lvl="0">
              <a:lnSpc>
                <a:spcPct val="117999"/>
              </a:lnSpc>
              <a:defRPr sz="1800"/>
            </a:pPr>
            <a:r>
              <a:rPr sz="1400"/>
              <a:t>The Web Importer is a bookmarklet that you can add to your web browser. When you click on this item in your browser’s favorites, the Web Importer will attempt to detect references on the page you’re viewing and ask if you want to add them to your library. You can also use it to add web pages to your library. I’ll show you the Web Importer in more detail shortly.</a:t>
            </a:r>
          </a:p>
          <a:p>
            <a:pPr lvl="0">
              <a:lnSpc>
                <a:spcPct val="117999"/>
              </a:lnSpc>
              <a:defRPr sz="1800"/>
            </a:pPr>
            <a:endParaRPr sz="1400"/>
          </a:p>
          <a:p>
            <a:pPr lvl="0">
              <a:lnSpc>
                <a:spcPct val="117999"/>
              </a:lnSpc>
              <a:defRPr sz="1800"/>
            </a:pPr>
            <a:r>
              <a:rPr sz="1400"/>
              <a:t>Mendeley also operates a Research Catalog - the largest crowd-sourced collections of Papers available online. You can search the online catalog to identify references you want in your library, and add them with just a few clicks.</a:t>
            </a:r>
          </a:p>
          <a:p>
            <a:pPr lvl="0">
              <a:lnSpc>
                <a:spcPct val="117999"/>
              </a:lnSpc>
              <a:defRPr sz="1800"/>
            </a:pPr>
            <a:endParaRPr sz="1400"/>
          </a:p>
          <a:p>
            <a:pPr lvl="0">
              <a:lnSpc>
                <a:spcPct val="117999"/>
              </a:lnSpc>
              <a:defRPr sz="1800"/>
            </a:pPr>
            <a:r>
              <a:rPr sz="1400"/>
              <a:t>Certain online catalogs, such as ScienceDirect - pictured here - allow you to export references directly to Mendeley. Look out for the Export button on pages like this.</a:t>
            </a:r>
          </a:p>
          <a:p>
            <a:pPr lvl="0">
              <a:lnSpc>
                <a:spcPct val="117999"/>
              </a:lnSpc>
              <a:defRPr sz="1800"/>
            </a:pPr>
            <a:endParaRPr sz="1400"/>
          </a:p>
          <a:p>
            <a:pPr lvl="0">
              <a:lnSpc>
                <a:spcPct val="117999"/>
              </a:lnSpc>
              <a:defRPr sz="1800"/>
            </a:pPr>
            <a:r>
              <a:rPr sz="1400"/>
              <a:t>Other catalogs will allow you to export in file formats such as RIS, which can then be added to Mendeley using the File menu.</a:t>
            </a:r>
          </a:p>
        </p:txBody>
      </p:sp>
    </p:spTree>
    <p:extLst>
      <p:ext uri="{BB962C8B-B14F-4D97-AF65-F5344CB8AC3E}">
        <p14:creationId xmlns:p14="http://schemas.microsoft.com/office/powerpoint/2010/main" val="788380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prstGeom prst="rect">
            <a:avLst/>
          </a:prstGeom>
        </p:spPr>
        <p:txBody>
          <a:bodyPr/>
          <a:lstStyle/>
          <a:p>
            <a:pPr lvl="0"/>
            <a:endParaRPr/>
          </a:p>
        </p:txBody>
      </p:sp>
      <p:sp>
        <p:nvSpPr>
          <p:cNvPr id="167" name="Shape 167"/>
          <p:cNvSpPr>
            <a:spLocks noGrp="1"/>
          </p:cNvSpPr>
          <p:nvPr>
            <p:ph type="body" sz="quarter" idx="1"/>
          </p:nvPr>
        </p:nvSpPr>
        <p:spPr>
          <a:prstGeom prst="rect">
            <a:avLst/>
          </a:prstGeom>
        </p:spPr>
        <p:txBody>
          <a:bodyPr/>
          <a:lstStyle/>
          <a:p>
            <a:pPr lvl="0">
              <a:lnSpc>
                <a:spcPct val="117999"/>
              </a:lnSpc>
              <a:defRPr sz="1800"/>
            </a:pPr>
            <a:r>
              <a:rPr sz="1400"/>
              <a:t>Syncing is a core concept in Mendeley. Whenever you make changes in Mendeley, you’ll need to sync in order to push those changes up into cloud storage. Syncing will also pull down any changes made on other devices. It’s a good idea to sync regularly to ensure that your documents and annotations are saved in the cloud.</a:t>
            </a:r>
          </a:p>
          <a:p>
            <a:pPr lvl="0">
              <a:lnSpc>
                <a:spcPct val="117999"/>
              </a:lnSpc>
              <a:defRPr sz="1800"/>
            </a:pPr>
            <a:endParaRPr sz="1400"/>
          </a:p>
          <a:p>
            <a:pPr lvl="0">
              <a:lnSpc>
                <a:spcPct val="117999"/>
              </a:lnSpc>
              <a:defRPr sz="1800"/>
            </a:pPr>
            <a:r>
              <a:rPr sz="1400"/>
              <a:t>You can sync at any time by using the sync button. Mendeley will also sync automatically each time you open it.</a:t>
            </a:r>
          </a:p>
        </p:txBody>
      </p:sp>
    </p:spTree>
    <p:extLst>
      <p:ext uri="{BB962C8B-B14F-4D97-AF65-F5344CB8AC3E}">
        <p14:creationId xmlns:p14="http://schemas.microsoft.com/office/powerpoint/2010/main" val="111108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prstGeom prst="rect">
            <a:avLst/>
          </a:prstGeom>
        </p:spPr>
        <p:txBody>
          <a:bodyPr/>
          <a:lstStyle/>
          <a:p>
            <a:pPr lvl="0"/>
            <a:endParaRPr/>
          </a:p>
        </p:txBody>
      </p:sp>
      <p:sp>
        <p:nvSpPr>
          <p:cNvPr id="173" name="Shape 173"/>
          <p:cNvSpPr>
            <a:spLocks noGrp="1"/>
          </p:cNvSpPr>
          <p:nvPr>
            <p:ph type="body" sz="quarter" idx="1"/>
          </p:nvPr>
        </p:nvSpPr>
        <p:spPr>
          <a:prstGeom prst="rect">
            <a:avLst/>
          </a:prstGeom>
        </p:spPr>
        <p:txBody>
          <a:bodyPr/>
          <a:lstStyle>
            <a:lvl1pPr>
              <a:lnSpc>
                <a:spcPct val="117999"/>
              </a:lnSpc>
              <a:defRPr sz="1400"/>
            </a:lvl1pPr>
          </a:lstStyle>
          <a:p>
            <a:pPr lvl="0">
              <a:defRPr sz="1800"/>
            </a:pPr>
            <a:r>
              <a:rPr sz="1400"/>
              <a:t>Now that you’re familiar with adding references to your library, let’s talk about how you can order and structure your library.</a:t>
            </a:r>
          </a:p>
        </p:txBody>
      </p:sp>
    </p:spTree>
    <p:extLst>
      <p:ext uri="{BB962C8B-B14F-4D97-AF65-F5344CB8AC3E}">
        <p14:creationId xmlns:p14="http://schemas.microsoft.com/office/powerpoint/2010/main" val="1077683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pPr lvl="0"/>
            <a:endParaRPr/>
          </a:p>
        </p:txBody>
      </p:sp>
      <p:sp>
        <p:nvSpPr>
          <p:cNvPr id="205" name="Shape 205"/>
          <p:cNvSpPr>
            <a:spLocks noGrp="1"/>
          </p:cNvSpPr>
          <p:nvPr>
            <p:ph type="body" sz="quarter" idx="1"/>
          </p:nvPr>
        </p:nvSpPr>
        <p:spPr>
          <a:prstGeom prst="rect">
            <a:avLst/>
          </a:prstGeom>
        </p:spPr>
        <p:txBody>
          <a:bodyPr/>
          <a:lstStyle/>
          <a:p>
            <a:pPr lvl="0">
              <a:lnSpc>
                <a:spcPct val="117999"/>
              </a:lnSpc>
              <a:defRPr sz="1800"/>
            </a:pPr>
            <a:r>
              <a:rPr sz="1400"/>
              <a:t>Mendeley Desktop’s interface should be fairly intuitive if you’re familiar with programs like iTunes, or even Gmail. The left-hand panel offers a number of different options to help filter your document list to exactly what you need to find.</a:t>
            </a:r>
          </a:p>
          <a:p>
            <a:pPr lvl="0">
              <a:lnSpc>
                <a:spcPct val="117999"/>
              </a:lnSpc>
              <a:defRPr sz="1800"/>
            </a:pPr>
            <a:endParaRPr sz="1400"/>
          </a:p>
          <a:p>
            <a:pPr lvl="0">
              <a:lnSpc>
                <a:spcPct val="117999"/>
              </a:lnSpc>
              <a:defRPr sz="1800"/>
            </a:pPr>
            <a:r>
              <a:rPr sz="1400"/>
              <a:t>The default position when opening Mendeley Desktop is ‘All Documents,’ which will list all items in your library. You can use the column headings (such as Author Names, Year, etc.) to order your documents by that value - this can be useful for finding works by a specific author, for example.</a:t>
            </a:r>
          </a:p>
          <a:p>
            <a:pPr lvl="0">
              <a:lnSpc>
                <a:spcPct val="117999"/>
              </a:lnSpc>
              <a:defRPr sz="1800"/>
            </a:pPr>
            <a:endParaRPr sz="1400"/>
          </a:p>
          <a:p>
            <a:pPr lvl="0">
              <a:lnSpc>
                <a:spcPct val="117999"/>
              </a:lnSpc>
              <a:defRPr sz="1800"/>
            </a:pPr>
            <a:r>
              <a:rPr sz="1400"/>
              <a:t>When you add materials to your library, they will initially be marked as unread - indicated by a large green dot in the second column. You can toggle this off and on by clicking it. Alternatively, a document will be marked as read once you’ve spent a certain amount of time reading it in the Mendeley PDF reader.</a:t>
            </a:r>
          </a:p>
          <a:p>
            <a:pPr lvl="0">
              <a:lnSpc>
                <a:spcPct val="117999"/>
              </a:lnSpc>
              <a:defRPr sz="1800"/>
            </a:pPr>
            <a:endParaRPr sz="1400"/>
          </a:p>
          <a:p>
            <a:pPr lvl="0">
              <a:lnSpc>
                <a:spcPct val="117999"/>
              </a:lnSpc>
              <a:defRPr sz="1800"/>
            </a:pPr>
            <a:r>
              <a:rPr sz="1400"/>
              <a:t>You can ‘star’ documents to mark them as favorites. They can then be easily retrieved via the left-hand panel.</a:t>
            </a:r>
          </a:p>
          <a:p>
            <a:pPr lvl="0">
              <a:lnSpc>
                <a:spcPct val="117999"/>
              </a:lnSpc>
              <a:defRPr sz="1800"/>
            </a:pPr>
            <a:endParaRPr sz="1400"/>
          </a:p>
          <a:p>
            <a:pPr lvl="0">
              <a:lnSpc>
                <a:spcPct val="117999"/>
              </a:lnSpc>
              <a:defRPr sz="1800"/>
            </a:pPr>
            <a:r>
              <a:rPr sz="1400"/>
              <a:t>You can also use the left-hand panel to access items you’ve recently added, or items you’ve recently read.</a:t>
            </a:r>
          </a:p>
        </p:txBody>
      </p:sp>
    </p:spTree>
    <p:extLst>
      <p:ext uri="{BB962C8B-B14F-4D97-AF65-F5344CB8AC3E}">
        <p14:creationId xmlns:p14="http://schemas.microsoft.com/office/powerpoint/2010/main" val="38649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prstGeom prst="rect">
            <a:avLst/>
          </a:prstGeom>
        </p:spPr>
        <p:txBody>
          <a:bodyPr/>
          <a:lstStyle/>
          <a:p>
            <a:pPr lvl="0"/>
            <a:endParaRPr/>
          </a:p>
        </p:txBody>
      </p:sp>
      <p:sp>
        <p:nvSpPr>
          <p:cNvPr id="217" name="Shape 217"/>
          <p:cNvSpPr>
            <a:spLocks noGrp="1"/>
          </p:cNvSpPr>
          <p:nvPr>
            <p:ph type="body" sz="quarter" idx="1"/>
          </p:nvPr>
        </p:nvSpPr>
        <p:spPr>
          <a:prstGeom prst="rect">
            <a:avLst/>
          </a:prstGeom>
        </p:spPr>
        <p:txBody>
          <a:bodyPr/>
          <a:lstStyle/>
          <a:p>
            <a:pPr lvl="0">
              <a:lnSpc>
                <a:spcPct val="117999"/>
              </a:lnSpc>
              <a:defRPr sz="1800"/>
            </a:pPr>
            <a:r>
              <a:rPr sz="1400"/>
              <a:t>Folders allow you to quickly file your references under different topic headings. You can drag and drop references from your library onto the folder name in the left panel to add that reference to a folder.</a:t>
            </a:r>
          </a:p>
          <a:p>
            <a:pPr lvl="0">
              <a:lnSpc>
                <a:spcPct val="117999"/>
              </a:lnSpc>
              <a:defRPr sz="1800"/>
            </a:pPr>
            <a:endParaRPr sz="1400"/>
          </a:p>
          <a:p>
            <a:pPr lvl="0">
              <a:lnSpc>
                <a:spcPct val="117999"/>
              </a:lnSpc>
              <a:defRPr sz="1800"/>
            </a:pPr>
            <a:r>
              <a:rPr sz="1400"/>
              <a:t>You can also create folders within existing folders.</a:t>
            </a:r>
          </a:p>
        </p:txBody>
      </p:sp>
    </p:spTree>
    <p:extLst>
      <p:ext uri="{BB962C8B-B14F-4D97-AF65-F5344CB8AC3E}">
        <p14:creationId xmlns:p14="http://schemas.microsoft.com/office/powerpoint/2010/main" val="1330301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noRot="1" noChangeAspect="1"/>
          </p:cNvSpPr>
          <p:nvPr>
            <p:ph type="sldImg"/>
          </p:nvPr>
        </p:nvSpPr>
        <p:spPr>
          <a:prstGeom prst="rect">
            <a:avLst/>
          </a:prstGeom>
        </p:spPr>
        <p:txBody>
          <a:bodyPr/>
          <a:lstStyle/>
          <a:p>
            <a:pPr lvl="0"/>
            <a:endParaRPr/>
          </a:p>
        </p:txBody>
      </p:sp>
      <p:sp>
        <p:nvSpPr>
          <p:cNvPr id="233" name="Shape 233"/>
          <p:cNvSpPr>
            <a:spLocks noGrp="1"/>
          </p:cNvSpPr>
          <p:nvPr>
            <p:ph type="body" sz="quarter" idx="1"/>
          </p:nvPr>
        </p:nvSpPr>
        <p:spPr>
          <a:prstGeom prst="rect">
            <a:avLst/>
          </a:prstGeom>
        </p:spPr>
        <p:txBody>
          <a:bodyPr/>
          <a:lstStyle/>
          <a:p>
            <a:pPr lvl="0">
              <a:lnSpc>
                <a:spcPct val="117999"/>
              </a:lnSpc>
              <a:defRPr sz="1800"/>
            </a:pPr>
            <a:r>
              <a:rPr sz="1400"/>
              <a:t>Mendeley offers a powerful search tool to help you to locate items in your library. Just enter your search term in the field which appears in the top right corner and Mendeley will filter your current view to show references which contain that term. It will also search within the full text of PDF papers which appear in your library.</a:t>
            </a:r>
          </a:p>
          <a:p>
            <a:pPr lvl="0">
              <a:lnSpc>
                <a:spcPct val="117999"/>
              </a:lnSpc>
              <a:defRPr sz="1800"/>
            </a:pPr>
            <a:endParaRPr sz="1400"/>
          </a:p>
          <a:p>
            <a:pPr lvl="0">
              <a:lnSpc>
                <a:spcPct val="117999"/>
              </a:lnSpc>
              <a:defRPr sz="1800"/>
            </a:pPr>
            <a:r>
              <a:rPr sz="1400"/>
              <a:t>The search is context specific, so if you’re not getting the results you expect make sure that you have the appropriate folder selected in the left-hand panel. If in doubt, select ‘All Documents’.</a:t>
            </a:r>
          </a:p>
          <a:p>
            <a:pPr lvl="0">
              <a:lnSpc>
                <a:spcPct val="117999"/>
              </a:lnSpc>
              <a:defRPr sz="1800"/>
            </a:pPr>
            <a:endParaRPr sz="1400"/>
          </a:p>
          <a:p>
            <a:pPr lvl="0">
              <a:lnSpc>
                <a:spcPct val="117999"/>
              </a:lnSpc>
              <a:defRPr sz="1800"/>
            </a:pPr>
            <a:r>
              <a:rPr sz="1400"/>
              <a:t>Use the ‘clear’ button which appears on the yellow toolbar to remove the search filter.</a:t>
            </a:r>
          </a:p>
        </p:txBody>
      </p:sp>
    </p:spTree>
    <p:extLst>
      <p:ext uri="{BB962C8B-B14F-4D97-AF65-F5344CB8AC3E}">
        <p14:creationId xmlns:p14="http://schemas.microsoft.com/office/powerpoint/2010/main" val="1116945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prstGeom prst="rect">
            <a:avLst/>
          </a:prstGeom>
        </p:spPr>
        <p:txBody>
          <a:bodyPr/>
          <a:lstStyle/>
          <a:p>
            <a:pPr lvl="0"/>
            <a:endParaRPr/>
          </a:p>
        </p:txBody>
      </p:sp>
      <p:sp>
        <p:nvSpPr>
          <p:cNvPr id="247" name="Shape 247"/>
          <p:cNvSpPr>
            <a:spLocks noGrp="1"/>
          </p:cNvSpPr>
          <p:nvPr>
            <p:ph type="body" sz="quarter" idx="1"/>
          </p:nvPr>
        </p:nvSpPr>
        <p:spPr>
          <a:prstGeom prst="rect">
            <a:avLst/>
          </a:prstGeom>
        </p:spPr>
        <p:txBody>
          <a:bodyPr/>
          <a:lstStyle/>
          <a:p>
            <a:pPr lvl="0">
              <a:lnSpc>
                <a:spcPct val="117999"/>
              </a:lnSpc>
              <a:defRPr sz="1800"/>
            </a:pPr>
            <a:r>
              <a:rPr sz="1400"/>
              <a:t>You can also use tags to help locate a reference or references within your library. You can add multiple tags to your references using the document detail panel when you have the reference selected.</a:t>
            </a:r>
          </a:p>
          <a:p>
            <a:pPr lvl="0">
              <a:lnSpc>
                <a:spcPct val="117999"/>
              </a:lnSpc>
              <a:defRPr sz="1800"/>
            </a:pPr>
            <a:endParaRPr sz="1400"/>
          </a:p>
          <a:p>
            <a:pPr lvl="0">
              <a:lnSpc>
                <a:spcPct val="117999"/>
              </a:lnSpc>
              <a:defRPr sz="1800"/>
            </a:pPr>
            <a:r>
              <a:rPr sz="1400"/>
              <a:t>Then use the Filter by My Tags menu which appears in the bottom left corner to quickly pull up materials that you’ve tagged.</a:t>
            </a:r>
          </a:p>
          <a:p>
            <a:pPr lvl="0">
              <a:lnSpc>
                <a:spcPct val="117999"/>
              </a:lnSpc>
              <a:defRPr sz="1800"/>
            </a:pPr>
            <a:endParaRPr sz="1400"/>
          </a:p>
          <a:p>
            <a:pPr lvl="0">
              <a:lnSpc>
                <a:spcPct val="117999"/>
              </a:lnSpc>
              <a:defRPr sz="1800"/>
            </a:pPr>
            <a:r>
              <a:rPr sz="1400"/>
              <a:t>The list of available tags will only display tags used in your current folder view - so, again, make sure you are viewing the appropriate folder or All Documents before attempting to filter.</a:t>
            </a:r>
          </a:p>
        </p:txBody>
      </p:sp>
    </p:spTree>
    <p:extLst>
      <p:ext uri="{BB962C8B-B14F-4D97-AF65-F5344CB8AC3E}">
        <p14:creationId xmlns:p14="http://schemas.microsoft.com/office/powerpoint/2010/main" val="518434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prstGeom prst="rect">
            <a:avLst/>
          </a:prstGeom>
        </p:spPr>
        <p:txBody>
          <a:bodyPr/>
          <a:lstStyle/>
          <a:p>
            <a:pPr lvl="0"/>
            <a:endParaRPr/>
          </a:p>
        </p:txBody>
      </p:sp>
      <p:sp>
        <p:nvSpPr>
          <p:cNvPr id="253" name="Shape 253"/>
          <p:cNvSpPr>
            <a:spLocks noGrp="1"/>
          </p:cNvSpPr>
          <p:nvPr>
            <p:ph type="body" sz="quarter" idx="1"/>
          </p:nvPr>
        </p:nvSpPr>
        <p:spPr>
          <a:prstGeom prst="rect">
            <a:avLst/>
          </a:prstGeom>
        </p:spPr>
        <p:txBody>
          <a:bodyPr/>
          <a:lstStyle/>
          <a:p>
            <a:pPr lvl="0">
              <a:lnSpc>
                <a:spcPct val="117999"/>
              </a:lnSpc>
              <a:defRPr sz="1800"/>
            </a:pPr>
            <a:r>
              <a:rPr sz="1400"/>
              <a:t>You may find that after collecting a library of references that you have accumulated some duplicate entries - where two copies of the same reference have been added to your library.</a:t>
            </a:r>
          </a:p>
          <a:p>
            <a:pPr lvl="0">
              <a:lnSpc>
                <a:spcPct val="117999"/>
              </a:lnSpc>
              <a:defRPr sz="1800"/>
            </a:pPr>
            <a:endParaRPr sz="1400"/>
          </a:p>
          <a:p>
            <a:pPr lvl="0">
              <a:lnSpc>
                <a:spcPct val="117999"/>
              </a:lnSpc>
              <a:defRPr sz="1800"/>
            </a:pPr>
            <a:r>
              <a:rPr sz="1400"/>
              <a:t>Luckily, Mendeley can clean these up for you. Use ‘Check for Duplicates’ - found in the Tools menu. Mendeley will identify any duplicate entries and offer to merge these into a single, combined entry. You will be prompted to check over the details of the combined version before the merger is completed - allowing you to take details from each of the entries you’re merging.</a:t>
            </a:r>
          </a:p>
        </p:txBody>
      </p:sp>
    </p:spTree>
    <p:extLst>
      <p:ext uri="{BB962C8B-B14F-4D97-AF65-F5344CB8AC3E}">
        <p14:creationId xmlns:p14="http://schemas.microsoft.com/office/powerpoint/2010/main" val="1554725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noProof="0" dirty="0" smtClean="0"/>
              <a:t>Con</a:t>
            </a:r>
            <a:r>
              <a:rPr lang="es-ES_tradnl" baseline="0" noProof="0" dirty="0" smtClean="0"/>
              <a:t> el surgimiento de nuevas herramientas de software que nos permitan administrar y gestionar de mejor manera la información y fuentes de las que se extraen las ideas y/o soporte para nuestras investigaciones.</a:t>
            </a:r>
          </a:p>
          <a:p>
            <a:endParaRPr lang="es-ES_tradnl" baseline="0" noProof="0" dirty="0" smtClean="0"/>
          </a:p>
          <a:p>
            <a:r>
              <a:rPr lang="es-ES_tradnl" baseline="0" noProof="0" dirty="0" smtClean="0"/>
              <a:t>Dichas herramientas ofrecen facilidades tales como: Acceso desde cualquier lugar y desde cualquier dispositivo, así como la posibilidad de trabajar colectivamente con un grupo de personas, entre otras facilidades que serán descritas posteriormente.</a:t>
            </a:r>
            <a:endParaRPr lang="es-ES_tradnl" noProof="0" dirty="0"/>
          </a:p>
        </p:txBody>
      </p:sp>
    </p:spTree>
    <p:extLst>
      <p:ext uri="{BB962C8B-B14F-4D97-AF65-F5344CB8AC3E}">
        <p14:creationId xmlns:p14="http://schemas.microsoft.com/office/powerpoint/2010/main" val="199411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pPr lvl="0"/>
            <a:endParaRPr/>
          </a:p>
        </p:txBody>
      </p:sp>
      <p:sp>
        <p:nvSpPr>
          <p:cNvPr id="259" name="Shape 259"/>
          <p:cNvSpPr>
            <a:spLocks noGrp="1"/>
          </p:cNvSpPr>
          <p:nvPr>
            <p:ph type="body" sz="quarter" idx="1"/>
          </p:nvPr>
        </p:nvSpPr>
        <p:spPr>
          <a:prstGeom prst="rect">
            <a:avLst/>
          </a:prstGeom>
        </p:spPr>
        <p:txBody>
          <a:bodyPr/>
          <a:lstStyle>
            <a:lvl1pPr>
              <a:lnSpc>
                <a:spcPct val="117999"/>
              </a:lnSpc>
              <a:defRPr sz="1400"/>
            </a:lvl1pPr>
          </a:lstStyle>
          <a:p>
            <a:pPr lvl="0">
              <a:defRPr sz="1800"/>
            </a:pPr>
            <a:r>
              <a:rPr sz="1400"/>
              <a:t>If you’ve added PDF papers to your library, you’ll also be able to open them for reading within Mendeley Desktop. This offers you a number of opportunities…</a:t>
            </a:r>
          </a:p>
        </p:txBody>
      </p:sp>
    </p:spTree>
    <p:extLst>
      <p:ext uri="{BB962C8B-B14F-4D97-AF65-F5344CB8AC3E}">
        <p14:creationId xmlns:p14="http://schemas.microsoft.com/office/powerpoint/2010/main" val="1692713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noRot="1" noChangeAspect="1"/>
          </p:cNvSpPr>
          <p:nvPr>
            <p:ph type="sldImg"/>
          </p:nvPr>
        </p:nvSpPr>
        <p:spPr>
          <a:prstGeom prst="rect">
            <a:avLst/>
          </a:prstGeom>
        </p:spPr>
        <p:txBody>
          <a:bodyPr/>
          <a:lstStyle/>
          <a:p>
            <a:pPr lvl="0"/>
            <a:endParaRPr/>
          </a:p>
        </p:txBody>
      </p:sp>
      <p:sp>
        <p:nvSpPr>
          <p:cNvPr id="264" name="Shape 264"/>
          <p:cNvSpPr>
            <a:spLocks noGrp="1"/>
          </p:cNvSpPr>
          <p:nvPr>
            <p:ph type="body" sz="quarter" idx="1"/>
          </p:nvPr>
        </p:nvSpPr>
        <p:spPr>
          <a:prstGeom prst="rect">
            <a:avLst/>
          </a:prstGeom>
        </p:spPr>
        <p:txBody>
          <a:bodyPr/>
          <a:lstStyle/>
          <a:p>
            <a:pPr lvl="0">
              <a:lnSpc>
                <a:spcPct val="117999"/>
              </a:lnSpc>
              <a:defRPr sz="1800"/>
            </a:pPr>
            <a:r>
              <a:rPr sz="1400"/>
              <a:t>The Reader’s layout will be familiar if you’ve used Adobe Acrobat or similar software. At the top of the screen you’ll see a number of tools, which are mostly self-explanatory.</a:t>
            </a:r>
          </a:p>
          <a:p>
            <a:pPr lvl="0">
              <a:lnSpc>
                <a:spcPct val="117999"/>
              </a:lnSpc>
              <a:defRPr sz="1800"/>
            </a:pPr>
            <a:endParaRPr sz="1400"/>
          </a:p>
          <a:p>
            <a:pPr lvl="0">
              <a:lnSpc>
                <a:spcPct val="117999"/>
              </a:lnSpc>
              <a:defRPr sz="1800"/>
            </a:pPr>
            <a:r>
              <a:rPr sz="1400"/>
              <a:t>You’ll also notice that Mendeley operates a tabbed format - allowing you to open multiple PDFs for reading at once, and to switch back and forth between them.</a:t>
            </a:r>
          </a:p>
          <a:p>
            <a:pPr lvl="0">
              <a:lnSpc>
                <a:spcPct val="117999"/>
              </a:lnSpc>
              <a:defRPr sz="1800"/>
            </a:pPr>
            <a:endParaRPr sz="1400"/>
          </a:p>
          <a:p>
            <a:pPr lvl="0">
              <a:lnSpc>
                <a:spcPct val="117999"/>
              </a:lnSpc>
              <a:defRPr sz="1800"/>
            </a:pPr>
            <a:r>
              <a:rPr sz="1400"/>
              <a:t>Mendeley will remember where you were up to in a paper when you open it and take you back to the same place.</a:t>
            </a:r>
          </a:p>
        </p:txBody>
      </p:sp>
    </p:spTree>
    <p:extLst>
      <p:ext uri="{BB962C8B-B14F-4D97-AF65-F5344CB8AC3E}">
        <p14:creationId xmlns:p14="http://schemas.microsoft.com/office/powerpoint/2010/main" val="698312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a:lstStyle/>
          <a:p>
            <a:pPr lvl="0"/>
            <a:endParaRPr/>
          </a:p>
        </p:txBody>
      </p:sp>
      <p:sp>
        <p:nvSpPr>
          <p:cNvPr id="269" name="Shape 269"/>
          <p:cNvSpPr>
            <a:spLocks noGrp="1"/>
          </p:cNvSpPr>
          <p:nvPr>
            <p:ph type="body" sz="quarter" idx="1"/>
          </p:nvPr>
        </p:nvSpPr>
        <p:spPr>
          <a:prstGeom prst="rect">
            <a:avLst/>
          </a:prstGeom>
        </p:spPr>
        <p:txBody>
          <a:bodyPr/>
          <a:lstStyle/>
          <a:p>
            <a:pPr lvl="0">
              <a:lnSpc>
                <a:spcPct val="117999"/>
              </a:lnSpc>
              <a:defRPr sz="1800"/>
            </a:pPr>
            <a:r>
              <a:rPr sz="1400"/>
              <a:t>You can highlight important passages using the Highlight tool - just as you would when reading a physical copy. This allows you to pick out important passages from a paper.</a:t>
            </a:r>
          </a:p>
          <a:p>
            <a:pPr lvl="0">
              <a:lnSpc>
                <a:spcPct val="117999"/>
              </a:lnSpc>
              <a:defRPr sz="1800"/>
            </a:pPr>
            <a:endParaRPr sz="1400"/>
          </a:p>
          <a:p>
            <a:pPr lvl="0">
              <a:lnSpc>
                <a:spcPct val="117999"/>
              </a:lnSpc>
              <a:defRPr sz="1800"/>
            </a:pPr>
            <a:r>
              <a:rPr sz="1400"/>
              <a:t>You can also add notes to the paper to help organize your thoughts. These can be done either in the Notes box which appears in the document detail panels. These notes are document-wide and can also be viewed from the main library view - without opening the paper for reading.</a:t>
            </a:r>
          </a:p>
          <a:p>
            <a:pPr lvl="0">
              <a:lnSpc>
                <a:spcPct val="117999"/>
              </a:lnSpc>
              <a:defRPr sz="1800"/>
            </a:pPr>
            <a:endParaRPr sz="1400"/>
          </a:p>
          <a:p>
            <a:pPr lvl="0">
              <a:lnSpc>
                <a:spcPct val="117999"/>
              </a:lnSpc>
              <a:defRPr sz="1800"/>
            </a:pPr>
            <a:r>
              <a:rPr sz="1400"/>
              <a:t>Alternatively, you can add ‘sticky notes’ to specific locations in the text. These allow you to make content-specific notes at a particular location. Sticky notes that are added in this way will appear in the list of annotations in the document details panel. You can use these entries to jump to the appropriate location within the paper - allowing you to retrieve your notes in context.</a:t>
            </a:r>
          </a:p>
        </p:txBody>
      </p:sp>
    </p:spTree>
    <p:extLst>
      <p:ext uri="{BB962C8B-B14F-4D97-AF65-F5344CB8AC3E}">
        <p14:creationId xmlns:p14="http://schemas.microsoft.com/office/powerpoint/2010/main" val="1369893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noRot="1" noChangeAspect="1"/>
          </p:cNvSpPr>
          <p:nvPr>
            <p:ph type="sldImg"/>
          </p:nvPr>
        </p:nvSpPr>
        <p:spPr>
          <a:prstGeom prst="rect">
            <a:avLst/>
          </a:prstGeom>
        </p:spPr>
        <p:txBody>
          <a:bodyPr/>
          <a:lstStyle/>
          <a:p>
            <a:pPr lvl="0"/>
            <a:endParaRPr/>
          </a:p>
        </p:txBody>
      </p:sp>
      <p:sp>
        <p:nvSpPr>
          <p:cNvPr id="275" name="Shape 275"/>
          <p:cNvSpPr>
            <a:spLocks noGrp="1"/>
          </p:cNvSpPr>
          <p:nvPr>
            <p:ph type="body" sz="quarter" idx="1"/>
          </p:nvPr>
        </p:nvSpPr>
        <p:spPr>
          <a:prstGeom prst="rect">
            <a:avLst/>
          </a:prstGeom>
        </p:spPr>
        <p:txBody>
          <a:bodyPr/>
          <a:lstStyle>
            <a:lvl1pPr>
              <a:lnSpc>
                <a:spcPct val="117999"/>
              </a:lnSpc>
              <a:defRPr sz="1400"/>
            </a:lvl1pPr>
          </a:lstStyle>
          <a:p>
            <a:pPr lvl="0">
              <a:defRPr sz="1800"/>
            </a:pPr>
            <a:r>
              <a:rPr sz="1400"/>
              <a:t>One of the most popular features of Mendeley is its ability to improve the citing process. Mendeley makes it a lot easier to insert properly formatted citations throughout a paper you’re writing - and will automatically generate a bibliography for you. It also allows you to restyle your manuscript’s citations with just a few clicks - making it ideal for resubmissions to different journals or publishers.</a:t>
            </a:r>
          </a:p>
        </p:txBody>
      </p:sp>
    </p:spTree>
    <p:extLst>
      <p:ext uri="{BB962C8B-B14F-4D97-AF65-F5344CB8AC3E}">
        <p14:creationId xmlns:p14="http://schemas.microsoft.com/office/powerpoint/2010/main" val="522971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pPr lvl="0"/>
            <a:endParaRPr/>
          </a:p>
        </p:txBody>
      </p:sp>
      <p:sp>
        <p:nvSpPr>
          <p:cNvPr id="282" name="Shape 282"/>
          <p:cNvSpPr>
            <a:spLocks noGrp="1"/>
          </p:cNvSpPr>
          <p:nvPr>
            <p:ph type="body" sz="quarter" idx="1"/>
          </p:nvPr>
        </p:nvSpPr>
        <p:spPr>
          <a:prstGeom prst="rect">
            <a:avLst/>
          </a:prstGeom>
        </p:spPr>
        <p:txBody>
          <a:bodyPr/>
          <a:lstStyle/>
          <a:p>
            <a:pPr lvl="0">
              <a:lnSpc>
                <a:spcPct val="117999"/>
              </a:lnSpc>
              <a:defRPr sz="1800"/>
            </a:pPr>
            <a:r>
              <a:rPr sz="1400"/>
              <a:t>You’ll first need to install the citation plugin. This can be done via the Tools menu within Mendeley Desktop.</a:t>
            </a:r>
          </a:p>
          <a:p>
            <a:pPr lvl="0">
              <a:lnSpc>
                <a:spcPct val="117999"/>
              </a:lnSpc>
              <a:defRPr sz="1800"/>
            </a:pPr>
            <a:endParaRPr sz="1400"/>
          </a:p>
          <a:p>
            <a:pPr lvl="0">
              <a:lnSpc>
                <a:spcPct val="117999"/>
              </a:lnSpc>
              <a:defRPr sz="1800"/>
            </a:pPr>
            <a:r>
              <a:rPr sz="1400"/>
              <a:t>The citation plugin supports Microsoft Word and the free alternative LibreOffice. Depending on which of these you have installed, you will see the prompt to install the plugin.</a:t>
            </a:r>
          </a:p>
          <a:p>
            <a:pPr lvl="0">
              <a:lnSpc>
                <a:spcPct val="117999"/>
              </a:lnSpc>
              <a:defRPr sz="1800"/>
            </a:pPr>
            <a:endParaRPr sz="1400"/>
          </a:p>
          <a:p>
            <a:pPr lvl="0">
              <a:lnSpc>
                <a:spcPct val="117999"/>
              </a:lnSpc>
              <a:defRPr sz="1800"/>
            </a:pPr>
            <a:r>
              <a:rPr sz="1400"/>
              <a:t>Once installed, the citation plugin will appear within your word processor. Its appearance will vary slightly depending on your operating system, but you will see the same buttons and options in both.</a:t>
            </a:r>
          </a:p>
        </p:txBody>
      </p:sp>
    </p:spTree>
    <p:extLst>
      <p:ext uri="{BB962C8B-B14F-4D97-AF65-F5344CB8AC3E}">
        <p14:creationId xmlns:p14="http://schemas.microsoft.com/office/powerpoint/2010/main" val="296596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noRot="1" noChangeAspect="1"/>
          </p:cNvSpPr>
          <p:nvPr>
            <p:ph type="sldImg"/>
          </p:nvPr>
        </p:nvSpPr>
        <p:spPr>
          <a:prstGeom prst="rect">
            <a:avLst/>
          </a:prstGeom>
        </p:spPr>
        <p:txBody>
          <a:bodyPr/>
          <a:lstStyle/>
          <a:p>
            <a:pPr lvl="0"/>
            <a:endParaRPr/>
          </a:p>
        </p:txBody>
      </p:sp>
      <p:sp>
        <p:nvSpPr>
          <p:cNvPr id="291" name="Shape 291"/>
          <p:cNvSpPr>
            <a:spLocks noGrp="1"/>
          </p:cNvSpPr>
          <p:nvPr>
            <p:ph type="body" sz="quarter" idx="1"/>
          </p:nvPr>
        </p:nvSpPr>
        <p:spPr>
          <a:prstGeom prst="rect">
            <a:avLst/>
          </a:prstGeom>
        </p:spPr>
        <p:txBody>
          <a:bodyPr/>
          <a:lstStyle/>
          <a:p>
            <a:pPr lvl="0">
              <a:lnSpc>
                <a:spcPct val="117999"/>
              </a:lnSpc>
              <a:defRPr sz="1800"/>
            </a:pPr>
            <a:r>
              <a:rPr sz="1400"/>
              <a:t>Inserting a citation is achieved by first positioning your cursor in the appropriate location and pressing the ‘Insert Citation’ button which appears on the Mendeley toolbar. You also need to be running Mendeley Desktop, and will be prompted to start it if it is not currently running.</a:t>
            </a:r>
          </a:p>
          <a:p>
            <a:pPr lvl="0">
              <a:lnSpc>
                <a:spcPct val="117999"/>
              </a:lnSpc>
              <a:defRPr sz="1800"/>
            </a:pPr>
            <a:endParaRPr sz="1400"/>
          </a:p>
          <a:p>
            <a:pPr lvl="0">
              <a:lnSpc>
                <a:spcPct val="117999"/>
              </a:lnSpc>
              <a:defRPr sz="1800"/>
            </a:pPr>
            <a:r>
              <a:rPr sz="1400"/>
              <a:t>Pressing the button will open the Mendeley search tool. This box allows you to enter a term - such as an author name - before returning search results from your library. Locate the reference you want to cite, click to select it and press the Ok button. You will see that the citation is added. Its appearance will vary depending on which citation style you currently have active - we’ll talk more about this shortly.</a:t>
            </a:r>
          </a:p>
          <a:p>
            <a:pPr lvl="0">
              <a:lnSpc>
                <a:spcPct val="117999"/>
              </a:lnSpc>
              <a:defRPr sz="1800"/>
            </a:pPr>
            <a:endParaRPr sz="1400"/>
          </a:p>
          <a:p>
            <a:pPr lvl="0">
              <a:lnSpc>
                <a:spcPct val="117999"/>
              </a:lnSpc>
              <a:defRPr sz="1800"/>
            </a:pPr>
            <a:r>
              <a:rPr sz="1400"/>
              <a:t>That’s all there is to it - you’ve added your first citation! Congratulations!</a:t>
            </a:r>
          </a:p>
          <a:p>
            <a:pPr lvl="0">
              <a:lnSpc>
                <a:spcPct val="117999"/>
              </a:lnSpc>
              <a:defRPr sz="1800"/>
            </a:pPr>
            <a:endParaRPr sz="1400"/>
          </a:p>
          <a:p>
            <a:pPr lvl="0">
              <a:lnSpc>
                <a:spcPct val="117999"/>
              </a:lnSpc>
              <a:defRPr sz="1800"/>
            </a:pPr>
            <a:r>
              <a:rPr sz="1400"/>
              <a:t>If you’re looking for a particular citation and can’t remember its details you can also opt to switch to Mendeley desktop to locate it - using search or filtering by tags, for example. Just press the ‘Go to Mendeley’ button to switch over to that interface.</a:t>
            </a:r>
          </a:p>
          <a:p>
            <a:pPr lvl="0">
              <a:lnSpc>
                <a:spcPct val="117999"/>
              </a:lnSpc>
              <a:defRPr sz="1800"/>
            </a:pPr>
            <a:endParaRPr sz="1400"/>
          </a:p>
          <a:p>
            <a:pPr lvl="0">
              <a:lnSpc>
                <a:spcPct val="117999"/>
              </a:lnSpc>
              <a:defRPr sz="1800"/>
            </a:pPr>
            <a:r>
              <a:rPr sz="1400"/>
              <a:t>Once you’ve located the appropriate reference, click to highlight it and press the ‘Cite’ button which temporarily appears on the Mendeley Desktop toolbar. If you want to cancel the citing process and return to your manuscript press the cancel button.</a:t>
            </a:r>
          </a:p>
          <a:p>
            <a:pPr lvl="0">
              <a:lnSpc>
                <a:spcPct val="117999"/>
              </a:lnSpc>
              <a:defRPr sz="1800"/>
            </a:pPr>
            <a:endParaRPr sz="1400"/>
          </a:p>
          <a:p>
            <a:pPr lvl="0">
              <a:lnSpc>
                <a:spcPct val="117999"/>
              </a:lnSpc>
              <a:defRPr sz="1800"/>
            </a:pPr>
            <a:r>
              <a:rPr sz="1400"/>
              <a:t>Note that your manuscript is considered locked while this process is active. You need to cancel the citation to return to the document, or insert a citation before you can switch back to your word processor.</a:t>
            </a:r>
          </a:p>
        </p:txBody>
      </p:sp>
    </p:spTree>
    <p:extLst>
      <p:ext uri="{BB962C8B-B14F-4D97-AF65-F5344CB8AC3E}">
        <p14:creationId xmlns:p14="http://schemas.microsoft.com/office/powerpoint/2010/main" val="455843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noRot="1" noChangeAspect="1"/>
          </p:cNvSpPr>
          <p:nvPr>
            <p:ph type="sldImg"/>
          </p:nvPr>
        </p:nvSpPr>
        <p:spPr>
          <a:prstGeom prst="rect">
            <a:avLst/>
          </a:prstGeom>
        </p:spPr>
        <p:txBody>
          <a:bodyPr/>
          <a:lstStyle/>
          <a:p>
            <a:pPr lvl="0"/>
            <a:endParaRPr/>
          </a:p>
        </p:txBody>
      </p:sp>
      <p:sp>
        <p:nvSpPr>
          <p:cNvPr id="299" name="Shape 299"/>
          <p:cNvSpPr>
            <a:spLocks noGrp="1"/>
          </p:cNvSpPr>
          <p:nvPr>
            <p:ph type="body" sz="quarter" idx="1"/>
          </p:nvPr>
        </p:nvSpPr>
        <p:spPr>
          <a:prstGeom prst="rect">
            <a:avLst/>
          </a:prstGeom>
        </p:spPr>
        <p:txBody>
          <a:bodyPr/>
          <a:lstStyle>
            <a:lvl1pPr>
              <a:lnSpc>
                <a:spcPct val="117999"/>
              </a:lnSpc>
              <a:defRPr sz="1400"/>
            </a:lvl1pPr>
          </a:lstStyle>
          <a:p>
            <a:pPr lvl="0">
              <a:defRPr sz="1800"/>
            </a:pPr>
            <a:r>
              <a:rPr sz="1400"/>
              <a:t>Many publishers require adjacent citations to be combined into a single, properly-styled format. Mendeley can handle this for you. Just insert two separate citations, highlight them both in the word processor and press ‘Merge Citations’ to combine them.</a:t>
            </a:r>
          </a:p>
        </p:txBody>
      </p:sp>
    </p:spTree>
    <p:extLst>
      <p:ext uri="{BB962C8B-B14F-4D97-AF65-F5344CB8AC3E}">
        <p14:creationId xmlns:p14="http://schemas.microsoft.com/office/powerpoint/2010/main" val="1670372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prstGeom prst="rect">
            <a:avLst/>
          </a:prstGeom>
        </p:spPr>
        <p:txBody>
          <a:bodyPr/>
          <a:lstStyle/>
          <a:p>
            <a:pPr lvl="0"/>
            <a:endParaRPr/>
          </a:p>
        </p:txBody>
      </p:sp>
      <p:sp>
        <p:nvSpPr>
          <p:cNvPr id="307" name="Shape 307"/>
          <p:cNvSpPr>
            <a:spLocks noGrp="1"/>
          </p:cNvSpPr>
          <p:nvPr>
            <p:ph type="body" sz="quarter" idx="1"/>
          </p:nvPr>
        </p:nvSpPr>
        <p:spPr>
          <a:prstGeom prst="rect">
            <a:avLst/>
          </a:prstGeom>
        </p:spPr>
        <p:txBody>
          <a:bodyPr/>
          <a:lstStyle/>
          <a:p>
            <a:pPr lvl="0">
              <a:lnSpc>
                <a:spcPct val="117999"/>
              </a:lnSpc>
              <a:defRPr sz="1800"/>
            </a:pPr>
            <a:r>
              <a:rPr sz="1400"/>
              <a:t>Once you’ve done adding citations you’ll need to generate a bibliography. Ensure your cursor is positioned where you want your bibliography to appear and press the ‘Insert Bibliography’ button - it just takes one click!</a:t>
            </a:r>
          </a:p>
          <a:p>
            <a:pPr lvl="0">
              <a:lnSpc>
                <a:spcPct val="117999"/>
              </a:lnSpc>
              <a:defRPr sz="1800"/>
            </a:pPr>
            <a:endParaRPr sz="1400"/>
          </a:p>
          <a:p>
            <a:pPr lvl="0">
              <a:lnSpc>
                <a:spcPct val="117999"/>
              </a:lnSpc>
              <a:defRPr sz="1800"/>
            </a:pPr>
            <a:r>
              <a:rPr sz="1400"/>
              <a:t>Mendeley will now look through your manuscript, pick out all the citations you’ve added and order them into a list. The exact ordering and appearance of your bibliography will depend on the citation style - which we’ll talk about next.</a:t>
            </a:r>
          </a:p>
        </p:txBody>
      </p:sp>
    </p:spTree>
    <p:extLst>
      <p:ext uri="{BB962C8B-B14F-4D97-AF65-F5344CB8AC3E}">
        <p14:creationId xmlns:p14="http://schemas.microsoft.com/office/powerpoint/2010/main" val="28264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noRot="1" noChangeAspect="1"/>
          </p:cNvSpPr>
          <p:nvPr>
            <p:ph type="sldImg"/>
          </p:nvPr>
        </p:nvSpPr>
        <p:spPr>
          <a:prstGeom prst="rect">
            <a:avLst/>
          </a:prstGeom>
        </p:spPr>
        <p:txBody>
          <a:bodyPr/>
          <a:lstStyle/>
          <a:p>
            <a:pPr lvl="0"/>
            <a:endParaRPr/>
          </a:p>
        </p:txBody>
      </p:sp>
      <p:sp>
        <p:nvSpPr>
          <p:cNvPr id="313" name="Shape 313"/>
          <p:cNvSpPr>
            <a:spLocks noGrp="1"/>
          </p:cNvSpPr>
          <p:nvPr>
            <p:ph type="body" sz="quarter" idx="1"/>
          </p:nvPr>
        </p:nvSpPr>
        <p:spPr>
          <a:prstGeom prst="rect">
            <a:avLst/>
          </a:prstGeom>
        </p:spPr>
        <p:txBody>
          <a:bodyPr/>
          <a:lstStyle/>
          <a:p>
            <a:pPr lvl="0">
              <a:lnSpc>
                <a:spcPct val="117999"/>
              </a:lnSpc>
              <a:defRPr sz="1800"/>
            </a:pPr>
            <a:r>
              <a:rPr sz="1400"/>
              <a:t>Citation Styles are sets of styling instructions which control how your citations and bibliography appear. Different publishers and institutions require different formatting for citations when you wish to submit a paper.</a:t>
            </a:r>
          </a:p>
          <a:p>
            <a:pPr lvl="0">
              <a:lnSpc>
                <a:spcPct val="117999"/>
              </a:lnSpc>
              <a:defRPr sz="1800"/>
            </a:pPr>
            <a:endParaRPr sz="1400"/>
          </a:p>
          <a:p>
            <a:pPr lvl="0">
              <a:lnSpc>
                <a:spcPct val="117999"/>
              </a:lnSpc>
              <a:defRPr sz="1800"/>
            </a:pPr>
            <a:r>
              <a:rPr sz="1400"/>
              <a:t>Using Mendeley, you can choose the appropriate citation style for your manuscript - and also switch between different styles with just a few clicks. Mendeley will restyle all the citations in your manuscript automatically. To change citation styles, open the styles dropdown menu which appears on the Mendeley toolbar. If you don’t see the style you need, you can click ‘More Styles’ to be taken to the Styles tool within Mendeley Desktop. This will also allow you to download and install new styles in seconds.</a:t>
            </a:r>
          </a:p>
          <a:p>
            <a:pPr lvl="0">
              <a:lnSpc>
                <a:spcPct val="117999"/>
              </a:lnSpc>
              <a:defRPr sz="1800"/>
            </a:pPr>
            <a:endParaRPr sz="1400"/>
          </a:p>
          <a:p>
            <a:pPr lvl="0">
              <a:lnSpc>
                <a:spcPct val="117999"/>
              </a:lnSpc>
              <a:defRPr sz="1800"/>
            </a:pPr>
            <a:r>
              <a:rPr sz="1400"/>
              <a:t>Mendeley allows you to use over 1,600 different citation styles - but comes pre-installed with some of the most commonly used, such as APA, Harvard and IEEE.</a:t>
            </a:r>
          </a:p>
          <a:p>
            <a:pPr lvl="0">
              <a:lnSpc>
                <a:spcPct val="117999"/>
              </a:lnSpc>
              <a:defRPr sz="1800"/>
            </a:pPr>
            <a:endParaRPr sz="1400"/>
          </a:p>
          <a:p>
            <a:pPr lvl="0">
              <a:lnSpc>
                <a:spcPct val="117999"/>
              </a:lnSpc>
              <a:defRPr sz="1800"/>
            </a:pPr>
            <a:r>
              <a:rPr sz="1400"/>
              <a:t>If you still can’t find the right style or you’d like to customize an existing style, you may want to try the Mendeley CSL Editor, which allows you to customize citation styles. Saved styles are added to the Mendeley database, and will appear in your drop-down menu in Word.</a:t>
            </a:r>
          </a:p>
          <a:p>
            <a:pPr lvl="0">
              <a:lnSpc>
                <a:spcPct val="117999"/>
              </a:lnSpc>
              <a:defRPr sz="1800"/>
            </a:pPr>
            <a:endParaRPr sz="1400"/>
          </a:p>
          <a:p>
            <a:pPr lvl="0">
              <a:lnSpc>
                <a:spcPct val="117999"/>
              </a:lnSpc>
              <a:defRPr sz="1800"/>
            </a:pPr>
            <a:r>
              <a:rPr sz="1400"/>
              <a:t>You can also share created styles with other Mendeley users. The editor can be found at </a:t>
            </a:r>
            <a:r>
              <a:rPr sz="1400" u="sng">
                <a:solidFill>
                  <a:srgbClr val="0000FF"/>
                </a:solidFill>
                <a:uFill>
                  <a:solidFill>
                    <a:srgbClr val="0000FF"/>
                  </a:solidFill>
                </a:uFill>
                <a:hlinkClick r:id="rId3"/>
              </a:rPr>
              <a:t>http://csl.mendeley.com</a:t>
            </a:r>
            <a:r>
              <a:rPr sz="1400"/>
              <a:t> </a:t>
            </a:r>
          </a:p>
        </p:txBody>
      </p:sp>
    </p:spTree>
    <p:extLst>
      <p:ext uri="{BB962C8B-B14F-4D97-AF65-F5344CB8AC3E}">
        <p14:creationId xmlns:p14="http://schemas.microsoft.com/office/powerpoint/2010/main" val="1600206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pPr lvl="0"/>
            <a:endParaRPr/>
          </a:p>
        </p:txBody>
      </p:sp>
      <p:sp>
        <p:nvSpPr>
          <p:cNvPr id="319" name="Shape 319"/>
          <p:cNvSpPr>
            <a:spLocks noGrp="1"/>
          </p:cNvSpPr>
          <p:nvPr>
            <p:ph type="body" sz="quarter" idx="1"/>
          </p:nvPr>
        </p:nvSpPr>
        <p:spPr>
          <a:prstGeom prst="rect">
            <a:avLst/>
          </a:prstGeom>
        </p:spPr>
        <p:txBody>
          <a:bodyPr/>
          <a:lstStyle>
            <a:lvl1pPr>
              <a:lnSpc>
                <a:spcPct val="117999"/>
              </a:lnSpc>
              <a:defRPr sz="1400"/>
            </a:lvl1pPr>
          </a:lstStyle>
          <a:p>
            <a:pPr lvl="0">
              <a:defRPr sz="1800"/>
            </a:pPr>
            <a:r>
              <a:rPr sz="1400"/>
              <a:t>Let’s talk a bit more about sharing now. Quite often you may want to share materials with other Mendeley users - or even to collaborate directly on a particular paper. </a:t>
            </a:r>
          </a:p>
        </p:txBody>
      </p:sp>
    </p:spTree>
    <p:extLst>
      <p:ext uri="{BB962C8B-B14F-4D97-AF65-F5344CB8AC3E}">
        <p14:creationId xmlns:p14="http://schemas.microsoft.com/office/powerpoint/2010/main" val="1124734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noRot="1" noChangeAspect="1"/>
          </p:cNvSpPr>
          <p:nvPr>
            <p:ph type="sldImg"/>
          </p:nvPr>
        </p:nvSpPr>
        <p:spPr>
          <a:prstGeom prst="rect">
            <a:avLst/>
          </a:prstGeom>
        </p:spPr>
        <p:txBody>
          <a:bodyPr/>
          <a:lstStyle/>
          <a:p>
            <a:pPr lvl="0"/>
            <a:endParaRPr/>
          </a:p>
        </p:txBody>
      </p:sp>
      <p:sp>
        <p:nvSpPr>
          <p:cNvPr id="70" name="Shape 70"/>
          <p:cNvSpPr>
            <a:spLocks noGrp="1"/>
          </p:cNvSpPr>
          <p:nvPr>
            <p:ph type="body" sz="quarter" idx="1"/>
          </p:nvPr>
        </p:nvSpPr>
        <p:spPr>
          <a:prstGeom prst="rect">
            <a:avLst/>
          </a:prstGeom>
        </p:spPr>
        <p:txBody>
          <a:bodyPr/>
          <a:lstStyle/>
          <a:p>
            <a:pPr lvl="0">
              <a:lnSpc>
                <a:spcPct val="117999"/>
              </a:lnSpc>
              <a:defRPr sz="1800"/>
            </a:pPr>
            <a:r>
              <a:rPr lang="es-ES_tradnl" sz="1400" dirty="0" smtClean="0"/>
              <a:t>Que es </a:t>
            </a:r>
            <a:r>
              <a:rPr lang="es-ES_tradnl" sz="1400" dirty="0" err="1" smtClean="0"/>
              <a:t>Mendeley</a:t>
            </a:r>
            <a:r>
              <a:rPr lang="es-ES_tradnl" sz="1400" dirty="0" smtClean="0"/>
              <a:t>?</a:t>
            </a:r>
            <a:r>
              <a:rPr lang="es-ES_tradnl" sz="1400" baseline="0" dirty="0" smtClean="0"/>
              <a:t> Es un software académico gratuito que nos permite importar, organizar, gestionar y compartir documentos y referencias en un ambiente </a:t>
            </a:r>
            <a:r>
              <a:rPr lang="es-ES_tradnl" sz="1400" baseline="0" dirty="0" err="1" smtClean="0"/>
              <a:t>multi</a:t>
            </a:r>
            <a:r>
              <a:rPr lang="es-ES_tradnl" sz="1400" baseline="0" dirty="0" smtClean="0"/>
              <a:t>-plataforma. Permite utilizarlo en tu computadora o laptop, tu teléfono o Tablet. Incluso desde cualquier navegador moderno.</a:t>
            </a:r>
          </a:p>
          <a:p>
            <a:pPr lvl="0">
              <a:lnSpc>
                <a:spcPct val="117999"/>
              </a:lnSpc>
              <a:defRPr sz="1800"/>
            </a:pPr>
            <a:endParaRPr lang="es-ES_tradnl" sz="1400" dirty="0" smtClean="0"/>
          </a:p>
          <a:p>
            <a:pPr lvl="0">
              <a:lnSpc>
                <a:spcPct val="117999"/>
              </a:lnSpc>
              <a:defRPr sz="1800"/>
            </a:pPr>
            <a:r>
              <a:rPr lang="es-ES_tradnl" sz="1400" dirty="0" smtClean="0"/>
              <a:t>La aplicación de escritorio de </a:t>
            </a:r>
            <a:r>
              <a:rPr lang="es-ES_tradnl" sz="1400" dirty="0" err="1" smtClean="0"/>
              <a:t>Mendeley</a:t>
            </a:r>
            <a:r>
              <a:rPr lang="es-ES_tradnl" sz="1400" dirty="0" smtClean="0"/>
              <a:t> ofrece la más completa experiencia, permitiendo organizar,</a:t>
            </a:r>
            <a:r>
              <a:rPr lang="es-ES_tradnl" sz="1400" baseline="0" dirty="0" smtClean="0"/>
              <a:t> colaborar y descubrir, así como usar el </a:t>
            </a:r>
            <a:r>
              <a:rPr lang="es-ES_tradnl" sz="1400" baseline="0" dirty="0" err="1" smtClean="0"/>
              <a:t>plugin</a:t>
            </a:r>
            <a:r>
              <a:rPr lang="es-ES_tradnl" sz="1400" baseline="0" dirty="0" smtClean="0"/>
              <a:t> para realizar la citación mientras se escribe en Microsoft Word o </a:t>
            </a:r>
            <a:r>
              <a:rPr lang="es-ES_tradnl" sz="1400" baseline="0" dirty="0" err="1" smtClean="0"/>
              <a:t>LibreOffice</a:t>
            </a:r>
            <a:r>
              <a:rPr lang="es-ES_tradnl" sz="1400" baseline="0" dirty="0" smtClean="0"/>
              <a:t>.</a:t>
            </a:r>
          </a:p>
          <a:p>
            <a:pPr lvl="0">
              <a:lnSpc>
                <a:spcPct val="117999"/>
              </a:lnSpc>
              <a:defRPr sz="1800"/>
            </a:pPr>
            <a:endParaRPr lang="es-ES_tradnl" sz="1400" dirty="0" smtClean="0"/>
          </a:p>
          <a:p>
            <a:pPr lvl="0">
              <a:lnSpc>
                <a:spcPct val="117999"/>
              </a:lnSpc>
              <a:defRPr sz="1800"/>
            </a:pPr>
            <a:r>
              <a:rPr lang="es-ES_tradnl" sz="1400" dirty="0" smtClean="0"/>
              <a:t>Las</a:t>
            </a:r>
            <a:r>
              <a:rPr lang="es-ES_tradnl" sz="1400" baseline="0" dirty="0" smtClean="0"/>
              <a:t> versiones Móvil y web permiten acceder a las referencias en tiempo real, así como crear notas y anotaciones.</a:t>
            </a:r>
          </a:p>
        </p:txBody>
      </p:sp>
    </p:spTree>
    <p:extLst>
      <p:ext uri="{BB962C8B-B14F-4D97-AF65-F5344CB8AC3E}">
        <p14:creationId xmlns:p14="http://schemas.microsoft.com/office/powerpoint/2010/main" val="3332934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prstGeom prst="rect">
            <a:avLst/>
          </a:prstGeom>
        </p:spPr>
        <p:txBody>
          <a:bodyPr/>
          <a:lstStyle/>
          <a:p>
            <a:pPr lvl="0"/>
            <a:endParaRPr/>
          </a:p>
        </p:txBody>
      </p:sp>
      <p:sp>
        <p:nvSpPr>
          <p:cNvPr id="325" name="Shape 325"/>
          <p:cNvSpPr>
            <a:spLocks noGrp="1"/>
          </p:cNvSpPr>
          <p:nvPr>
            <p:ph type="body" sz="quarter" idx="1"/>
          </p:nvPr>
        </p:nvSpPr>
        <p:spPr>
          <a:prstGeom prst="rect">
            <a:avLst/>
          </a:prstGeom>
        </p:spPr>
        <p:txBody>
          <a:bodyPr/>
          <a:lstStyle/>
          <a:p>
            <a:pPr lvl="0">
              <a:lnSpc>
                <a:spcPct val="117999"/>
              </a:lnSpc>
              <a:defRPr sz="1800"/>
            </a:pPr>
            <a:r>
              <a:rPr sz="1400"/>
              <a:t>Groups are Mendeley’s solution to the the problem of collaboration. They allow you to come together with other users and to share resources. If you’ve already created or joined groups, you’ll see them listed in the left panel of Mendeley Desktop - underneath your personal folders. To add materials to a group, just drag and drop them onto the group name.</a:t>
            </a:r>
          </a:p>
          <a:p>
            <a:pPr lvl="0">
              <a:lnSpc>
                <a:spcPct val="117999"/>
              </a:lnSpc>
              <a:defRPr sz="1800"/>
            </a:pPr>
            <a:endParaRPr sz="1400"/>
          </a:p>
          <a:p>
            <a:pPr lvl="0">
              <a:lnSpc>
                <a:spcPct val="117999"/>
              </a:lnSpc>
              <a:defRPr sz="1800"/>
            </a:pPr>
            <a:r>
              <a:rPr sz="1400"/>
              <a:t>You can create new groups at any time by using the ‘Create Group…’ option. The process is quick and easy. Mendeley offers three different types of group:</a:t>
            </a:r>
          </a:p>
          <a:p>
            <a:pPr lvl="0">
              <a:lnSpc>
                <a:spcPct val="117999"/>
              </a:lnSpc>
              <a:defRPr sz="1800"/>
            </a:pPr>
            <a:endParaRPr sz="1400"/>
          </a:p>
          <a:p>
            <a:pPr marL="84913" lvl="0" indent="-84913">
              <a:lnSpc>
                <a:spcPct val="117999"/>
              </a:lnSpc>
              <a:buSzPct val="100000"/>
              <a:buChar char="-"/>
              <a:defRPr sz="1800"/>
            </a:pPr>
            <a:r>
              <a:rPr sz="1400"/>
              <a:t>Open - these groups are publicly visible and accessible to anyone. They will be listed in the groups directory on Mendeley’s website. Members can add references to the group - but only the reference details will be added.</a:t>
            </a:r>
          </a:p>
          <a:p>
            <a:pPr marL="84913" lvl="0" indent="-84913">
              <a:lnSpc>
                <a:spcPct val="117999"/>
              </a:lnSpc>
              <a:buSzPct val="100000"/>
              <a:buChar char="-"/>
              <a:defRPr sz="1800"/>
            </a:pPr>
            <a:r>
              <a:rPr sz="1400"/>
              <a:t>Invite-only - these groups are publicly visible, but membership is controlled by the group admins. Anyone can ‘follow’ the group to access the references, but only full members can add or edit references.</a:t>
            </a:r>
          </a:p>
          <a:p>
            <a:pPr marL="84913" lvl="0" indent="-84913">
              <a:lnSpc>
                <a:spcPct val="117999"/>
              </a:lnSpc>
              <a:buSzPct val="100000"/>
              <a:buChar char="-"/>
              <a:defRPr sz="1800"/>
            </a:pPr>
            <a:r>
              <a:rPr sz="1400"/>
              <a:t>Private - these groups are not publicly visible. Members need to be invited. Members can share full-text papers with each other, and can also collaboratively highlight &amp; annotate on these materials.</a:t>
            </a:r>
          </a:p>
        </p:txBody>
      </p:sp>
    </p:spTree>
    <p:extLst>
      <p:ext uri="{BB962C8B-B14F-4D97-AF65-F5344CB8AC3E}">
        <p14:creationId xmlns:p14="http://schemas.microsoft.com/office/powerpoint/2010/main" val="482417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prstGeom prst="rect">
            <a:avLst/>
          </a:prstGeom>
        </p:spPr>
        <p:txBody>
          <a:bodyPr/>
          <a:lstStyle/>
          <a:p>
            <a:pPr lvl="0"/>
            <a:endParaRPr/>
          </a:p>
        </p:txBody>
      </p:sp>
      <p:sp>
        <p:nvSpPr>
          <p:cNvPr id="332" name="Shape 332"/>
          <p:cNvSpPr>
            <a:spLocks noGrp="1"/>
          </p:cNvSpPr>
          <p:nvPr>
            <p:ph type="body" sz="quarter" idx="1"/>
          </p:nvPr>
        </p:nvSpPr>
        <p:spPr>
          <a:prstGeom prst="rect">
            <a:avLst/>
          </a:prstGeom>
        </p:spPr>
        <p:txBody>
          <a:bodyPr/>
          <a:lstStyle/>
          <a:p>
            <a:pPr lvl="0">
              <a:lnSpc>
                <a:spcPct val="117999"/>
              </a:lnSpc>
              <a:defRPr sz="1800"/>
            </a:pPr>
            <a:r>
              <a:rPr sz="1400"/>
              <a:t>Private groups, like all groups, offer the ability to communicate with other members via messages posted to the newsfeed. You’ll also receive notifications when new resources are added.</a:t>
            </a:r>
          </a:p>
          <a:p>
            <a:pPr lvl="0">
              <a:lnSpc>
                <a:spcPct val="117999"/>
              </a:lnSpc>
              <a:defRPr sz="1800"/>
            </a:pPr>
            <a:endParaRPr sz="1400"/>
          </a:p>
          <a:p>
            <a:pPr lvl="0">
              <a:lnSpc>
                <a:spcPct val="117999"/>
              </a:lnSpc>
              <a:defRPr sz="1800"/>
            </a:pPr>
            <a:r>
              <a:rPr sz="1400"/>
              <a:t>Each post on the group’s newsfeed creates a discussion thread - allowing you to comment on other members’ posts.</a:t>
            </a:r>
          </a:p>
          <a:p>
            <a:pPr lvl="0">
              <a:lnSpc>
                <a:spcPct val="117999"/>
              </a:lnSpc>
              <a:defRPr sz="1800"/>
            </a:pPr>
            <a:endParaRPr sz="1400"/>
          </a:p>
          <a:p>
            <a:pPr lvl="0">
              <a:lnSpc>
                <a:spcPct val="117999"/>
              </a:lnSpc>
              <a:defRPr sz="1800"/>
            </a:pPr>
            <a:r>
              <a:rPr sz="1400"/>
              <a:t>You can open papers shared with the private group using the Mendeley PDF Reader. Any highlights and annotations you add to the group version will be visible to other members of the group. Each contributor will be assigned a color to help distinguish their changes.</a:t>
            </a:r>
          </a:p>
          <a:p>
            <a:pPr lvl="0">
              <a:lnSpc>
                <a:spcPct val="117999"/>
              </a:lnSpc>
              <a:defRPr sz="1800"/>
            </a:pPr>
            <a:endParaRPr sz="1400"/>
          </a:p>
          <a:p>
            <a:pPr lvl="0">
              <a:lnSpc>
                <a:spcPct val="117999"/>
              </a:lnSpc>
              <a:defRPr sz="1800"/>
            </a:pPr>
            <a:r>
              <a:rPr sz="1400"/>
              <a:t>Add notes or highlight particular passages to draw your collaborators’ attention to particular sections of the paper.</a:t>
            </a:r>
          </a:p>
        </p:txBody>
      </p:sp>
    </p:spTree>
    <p:extLst>
      <p:ext uri="{BB962C8B-B14F-4D97-AF65-F5344CB8AC3E}">
        <p14:creationId xmlns:p14="http://schemas.microsoft.com/office/powerpoint/2010/main" val="1926411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a:spLocks noGrp="1" noRot="1" noChangeAspect="1"/>
          </p:cNvSpPr>
          <p:nvPr>
            <p:ph type="sldImg"/>
          </p:nvPr>
        </p:nvSpPr>
        <p:spPr>
          <a:prstGeom prst="rect">
            <a:avLst/>
          </a:prstGeom>
        </p:spPr>
        <p:txBody>
          <a:bodyPr/>
          <a:lstStyle/>
          <a:p>
            <a:pPr lvl="0"/>
            <a:endParaRPr/>
          </a:p>
        </p:txBody>
      </p:sp>
      <p:sp>
        <p:nvSpPr>
          <p:cNvPr id="338" name="Shape 338"/>
          <p:cNvSpPr>
            <a:spLocks noGrp="1"/>
          </p:cNvSpPr>
          <p:nvPr>
            <p:ph type="body" sz="quarter" idx="1"/>
          </p:nvPr>
        </p:nvSpPr>
        <p:spPr>
          <a:prstGeom prst="rect">
            <a:avLst/>
          </a:prstGeom>
        </p:spPr>
        <p:txBody>
          <a:bodyPr/>
          <a:lstStyle/>
          <a:p>
            <a:pPr lvl="0">
              <a:lnSpc>
                <a:spcPct val="117999"/>
              </a:lnSpc>
              <a:defRPr sz="1800"/>
            </a:pPr>
            <a:r>
              <a:rPr sz="1400"/>
              <a:t>You can also browse popular public groups by subject to locate popular groups associated with each topic.</a:t>
            </a:r>
          </a:p>
          <a:p>
            <a:pPr lvl="0">
              <a:lnSpc>
                <a:spcPct val="117999"/>
              </a:lnSpc>
              <a:defRPr sz="1800"/>
            </a:pPr>
            <a:endParaRPr sz="1400"/>
          </a:p>
          <a:p>
            <a:pPr lvl="0">
              <a:lnSpc>
                <a:spcPct val="117999"/>
              </a:lnSpc>
              <a:defRPr sz="1800"/>
            </a:pPr>
            <a:r>
              <a:rPr sz="1400"/>
              <a:t>Joining public groups is also a good way to connect with other Mendeley users who are active in your field. This can lead to collaboration and sharing of resources. </a:t>
            </a:r>
          </a:p>
        </p:txBody>
      </p:sp>
    </p:spTree>
    <p:extLst>
      <p:ext uri="{BB962C8B-B14F-4D97-AF65-F5344CB8AC3E}">
        <p14:creationId xmlns:p14="http://schemas.microsoft.com/office/powerpoint/2010/main" val="5055930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pPr lvl="0"/>
            <a:endParaRPr/>
          </a:p>
        </p:txBody>
      </p:sp>
      <p:sp>
        <p:nvSpPr>
          <p:cNvPr id="351" name="Shape 351"/>
          <p:cNvSpPr>
            <a:spLocks noGrp="1"/>
          </p:cNvSpPr>
          <p:nvPr>
            <p:ph type="body" sz="quarter" idx="1"/>
          </p:nvPr>
        </p:nvSpPr>
        <p:spPr>
          <a:prstGeom prst="rect">
            <a:avLst/>
          </a:prstGeom>
        </p:spPr>
        <p:txBody>
          <a:bodyPr/>
          <a:lstStyle/>
          <a:p>
            <a:pPr lvl="0">
              <a:lnSpc>
                <a:spcPct val="117999"/>
              </a:lnSpc>
              <a:defRPr sz="1800"/>
            </a:pPr>
            <a:r>
              <a:rPr sz="1400"/>
              <a:t>Completing your Mendeley profile is a great way to promote yourself and to encourage other users to get in touch. You can use your profile to share your interests and publications with the world.</a:t>
            </a:r>
          </a:p>
          <a:p>
            <a:pPr lvl="0">
              <a:lnSpc>
                <a:spcPct val="117999"/>
              </a:lnSpc>
              <a:defRPr sz="1800"/>
            </a:pPr>
            <a:endParaRPr sz="1400"/>
          </a:p>
          <a:p>
            <a:pPr lvl="0">
              <a:lnSpc>
                <a:spcPct val="117999"/>
              </a:lnSpc>
              <a:defRPr sz="1800"/>
            </a:pPr>
            <a:r>
              <a:rPr sz="1400"/>
              <a:t>When viewing another user’s profile you will have the option to ‘follow’ them, which will keep you up to date with their activity. You can also send them a direct message.</a:t>
            </a:r>
          </a:p>
        </p:txBody>
      </p:sp>
    </p:spTree>
    <p:extLst>
      <p:ext uri="{BB962C8B-B14F-4D97-AF65-F5344CB8AC3E}">
        <p14:creationId xmlns:p14="http://schemas.microsoft.com/office/powerpoint/2010/main" val="1587992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noRot="1" noChangeAspect="1"/>
          </p:cNvSpPr>
          <p:nvPr>
            <p:ph type="sldImg"/>
          </p:nvPr>
        </p:nvSpPr>
        <p:spPr>
          <a:prstGeom prst="rect">
            <a:avLst/>
          </a:prstGeom>
        </p:spPr>
        <p:txBody>
          <a:bodyPr/>
          <a:lstStyle/>
          <a:p>
            <a:pPr lvl="0"/>
            <a:endParaRPr/>
          </a:p>
        </p:txBody>
      </p:sp>
      <p:sp>
        <p:nvSpPr>
          <p:cNvPr id="359" name="Shape 359"/>
          <p:cNvSpPr>
            <a:spLocks noGrp="1"/>
          </p:cNvSpPr>
          <p:nvPr>
            <p:ph type="body" sz="quarter" idx="1"/>
          </p:nvPr>
        </p:nvSpPr>
        <p:spPr>
          <a:prstGeom prst="rect">
            <a:avLst/>
          </a:prstGeom>
        </p:spPr>
        <p:txBody>
          <a:bodyPr/>
          <a:lstStyle/>
          <a:p>
            <a:pPr lvl="0">
              <a:lnSpc>
                <a:spcPct val="117999"/>
              </a:lnSpc>
              <a:defRPr sz="1800"/>
            </a:pPr>
            <a:r>
              <a:rPr sz="1400"/>
              <a:t>You can use Mendeley to share your work with other users by adding your publications to your personal profile. Adding publications will make them available to other users via your profile, as well as connecting you to them in the Mendeley Web Catalog. If other users view your paper in the Catalog, they will see that you are a Mendeley user and will be able to connect with you.</a:t>
            </a:r>
          </a:p>
          <a:p>
            <a:pPr lvl="0">
              <a:lnSpc>
                <a:spcPct val="117999"/>
              </a:lnSpc>
              <a:defRPr sz="1800"/>
            </a:pPr>
            <a:endParaRPr sz="1400"/>
          </a:p>
          <a:p>
            <a:pPr lvl="0">
              <a:lnSpc>
                <a:spcPct val="117999"/>
              </a:lnSpc>
              <a:defRPr sz="1800"/>
            </a:pPr>
            <a:r>
              <a:rPr sz="1400"/>
              <a:t>To add your personal publications, open ‘My publications’ in Mendeley Desktop, and either drag &amp; drop a file onto the specified area, or click to browse to a file on your computer.</a:t>
            </a:r>
          </a:p>
        </p:txBody>
      </p:sp>
    </p:spTree>
    <p:extLst>
      <p:ext uri="{BB962C8B-B14F-4D97-AF65-F5344CB8AC3E}">
        <p14:creationId xmlns:p14="http://schemas.microsoft.com/office/powerpoint/2010/main" val="198628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prstGeom prst="rect">
            <a:avLst/>
          </a:prstGeom>
        </p:spPr>
        <p:txBody>
          <a:bodyPr/>
          <a:lstStyle/>
          <a:p>
            <a:pPr lvl="0"/>
            <a:endParaRPr/>
          </a:p>
        </p:txBody>
      </p:sp>
      <p:sp>
        <p:nvSpPr>
          <p:cNvPr id="365" name="Shape 365"/>
          <p:cNvSpPr>
            <a:spLocks noGrp="1"/>
          </p:cNvSpPr>
          <p:nvPr>
            <p:ph type="body" sz="quarter" idx="1"/>
          </p:nvPr>
        </p:nvSpPr>
        <p:spPr>
          <a:prstGeom prst="rect">
            <a:avLst/>
          </a:prstGeom>
        </p:spPr>
        <p:txBody>
          <a:bodyPr/>
          <a:lstStyle>
            <a:lvl1pPr>
              <a:lnSpc>
                <a:spcPct val="117999"/>
              </a:lnSpc>
              <a:defRPr sz="1400"/>
            </a:lvl1pPr>
          </a:lstStyle>
          <a:p>
            <a:pPr lvl="0">
              <a:defRPr sz="1800"/>
            </a:pPr>
            <a:r>
              <a:rPr sz="1400"/>
              <a:t>In addition to groups and individuals, Mendeley also offers you the ability to discover new research. By drawing on the crowd-sourced catalog of materials, Mendeley can draw on one of the largest resource libraries available online - one that’s continually growing as users add more materials.</a:t>
            </a:r>
          </a:p>
        </p:txBody>
      </p:sp>
    </p:spTree>
    <p:extLst>
      <p:ext uri="{BB962C8B-B14F-4D97-AF65-F5344CB8AC3E}">
        <p14:creationId xmlns:p14="http://schemas.microsoft.com/office/powerpoint/2010/main" val="20213037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375"/>
          <p:cNvSpPr>
            <a:spLocks noGrp="1" noRot="1" noChangeAspect="1"/>
          </p:cNvSpPr>
          <p:nvPr>
            <p:ph type="sldImg"/>
          </p:nvPr>
        </p:nvSpPr>
        <p:spPr>
          <a:prstGeom prst="rect">
            <a:avLst/>
          </a:prstGeom>
        </p:spPr>
        <p:txBody>
          <a:bodyPr/>
          <a:lstStyle/>
          <a:p>
            <a:pPr lvl="0"/>
            <a:endParaRPr/>
          </a:p>
        </p:txBody>
      </p:sp>
      <p:sp>
        <p:nvSpPr>
          <p:cNvPr id="376" name="Shape 376"/>
          <p:cNvSpPr>
            <a:spLocks noGrp="1"/>
          </p:cNvSpPr>
          <p:nvPr>
            <p:ph type="body" sz="quarter" idx="1"/>
          </p:nvPr>
        </p:nvSpPr>
        <p:spPr>
          <a:prstGeom prst="rect">
            <a:avLst/>
          </a:prstGeom>
        </p:spPr>
        <p:txBody>
          <a:bodyPr/>
          <a:lstStyle/>
          <a:p>
            <a:pPr lvl="0">
              <a:lnSpc>
                <a:spcPct val="117999"/>
              </a:lnSpc>
              <a:defRPr sz="1800"/>
            </a:pPr>
            <a:r>
              <a:rPr sz="1400"/>
              <a:t>If you know the name of a paper or if you have a specific topic in mind, you can use the Literature Search setting from within Mendeley Desktop. This allows you to retrieve new references from the Mendeley Web Catalog.</a:t>
            </a:r>
          </a:p>
          <a:p>
            <a:pPr lvl="0">
              <a:lnSpc>
                <a:spcPct val="117999"/>
              </a:lnSpc>
              <a:defRPr sz="1800"/>
            </a:pPr>
            <a:endParaRPr sz="1400"/>
          </a:p>
          <a:p>
            <a:pPr lvl="0">
              <a:lnSpc>
                <a:spcPct val="117999"/>
              </a:lnSpc>
              <a:defRPr sz="1800"/>
            </a:pPr>
            <a:r>
              <a:rPr sz="1400"/>
              <a:t>As the Catalog is crowd-sourced, the Literature Search can only retrieve papers that have already been added by other users - so if your desired result is a very new or obscure paper, you may not be able to retrieve it.</a:t>
            </a:r>
          </a:p>
          <a:p>
            <a:pPr lvl="0">
              <a:lnSpc>
                <a:spcPct val="117999"/>
              </a:lnSpc>
              <a:defRPr sz="1800"/>
            </a:pPr>
            <a:endParaRPr sz="1400"/>
          </a:p>
          <a:p>
            <a:pPr lvl="0">
              <a:lnSpc>
                <a:spcPct val="117999"/>
              </a:lnSpc>
              <a:defRPr sz="1800"/>
            </a:pPr>
            <a:r>
              <a:rPr sz="1400"/>
              <a:t>If the full text of a paper is available - for example, if the paper is open access - you’ll see an icon allowing you to download it.</a:t>
            </a:r>
          </a:p>
        </p:txBody>
      </p:sp>
    </p:spTree>
    <p:extLst>
      <p:ext uri="{BB962C8B-B14F-4D97-AF65-F5344CB8AC3E}">
        <p14:creationId xmlns:p14="http://schemas.microsoft.com/office/powerpoint/2010/main" val="1374600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pPr lvl="0"/>
            <a:endParaRPr/>
          </a:p>
        </p:txBody>
      </p:sp>
      <p:sp>
        <p:nvSpPr>
          <p:cNvPr id="382" name="Shape 382"/>
          <p:cNvSpPr>
            <a:spLocks noGrp="1"/>
          </p:cNvSpPr>
          <p:nvPr>
            <p:ph type="body" sz="quarter" idx="1"/>
          </p:nvPr>
        </p:nvSpPr>
        <p:spPr>
          <a:prstGeom prst="rect">
            <a:avLst/>
          </a:prstGeom>
        </p:spPr>
        <p:txBody>
          <a:bodyPr/>
          <a:lstStyle/>
          <a:p>
            <a:pPr lvl="0">
              <a:lnSpc>
                <a:spcPct val="117999"/>
              </a:lnSpc>
              <a:defRPr sz="1800"/>
            </a:pPr>
            <a:r>
              <a:rPr sz="1400"/>
              <a:t>You can also search the catalog online via </a:t>
            </a:r>
            <a:r>
              <a:rPr sz="1400">
                <a:hlinkClick r:id="rId3"/>
              </a:rPr>
              <a:t>mendeley.com</a:t>
            </a:r>
            <a:r>
              <a:rPr sz="1400"/>
              <a:t>’s Papers tab. If you’re logged into your mendeley account, you’ll be able to save the resulting references straight to your library.</a:t>
            </a:r>
          </a:p>
        </p:txBody>
      </p:sp>
    </p:spTree>
    <p:extLst>
      <p:ext uri="{BB962C8B-B14F-4D97-AF65-F5344CB8AC3E}">
        <p14:creationId xmlns:p14="http://schemas.microsoft.com/office/powerpoint/2010/main" val="4611524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a:spLocks noGrp="1" noRot="1" noChangeAspect="1"/>
          </p:cNvSpPr>
          <p:nvPr>
            <p:ph type="sldImg"/>
          </p:nvPr>
        </p:nvSpPr>
        <p:spPr>
          <a:prstGeom prst="rect">
            <a:avLst/>
          </a:prstGeom>
        </p:spPr>
        <p:txBody>
          <a:bodyPr/>
          <a:lstStyle/>
          <a:p>
            <a:pPr lvl="0"/>
            <a:endParaRPr/>
          </a:p>
        </p:txBody>
      </p:sp>
      <p:sp>
        <p:nvSpPr>
          <p:cNvPr id="388" name="Shape 388"/>
          <p:cNvSpPr>
            <a:spLocks noGrp="1"/>
          </p:cNvSpPr>
          <p:nvPr>
            <p:ph type="body" sz="quarter" idx="1"/>
          </p:nvPr>
        </p:nvSpPr>
        <p:spPr>
          <a:prstGeom prst="rect">
            <a:avLst/>
          </a:prstGeom>
        </p:spPr>
        <p:txBody>
          <a:bodyPr/>
          <a:lstStyle/>
          <a:p>
            <a:pPr lvl="0">
              <a:lnSpc>
                <a:spcPct val="117999"/>
              </a:lnSpc>
              <a:defRPr sz="1800"/>
            </a:pPr>
            <a:r>
              <a:rPr sz="1400"/>
              <a:t>When viewing a web catalog entry, you’ll see the option to add the reference to your library with just a single click. If the paper is freely available - ie open access - you’ll also be able to download the full paper.</a:t>
            </a:r>
          </a:p>
          <a:p>
            <a:pPr lvl="0">
              <a:lnSpc>
                <a:spcPct val="117999"/>
              </a:lnSpc>
              <a:defRPr sz="1800"/>
            </a:pPr>
            <a:endParaRPr sz="1400"/>
          </a:p>
          <a:p>
            <a:pPr lvl="0">
              <a:lnSpc>
                <a:spcPct val="117999"/>
              </a:lnSpc>
              <a:defRPr sz="1800"/>
            </a:pPr>
            <a:r>
              <a:rPr sz="1400"/>
              <a:t>For other references, you can use the ‘Find this paper at’ dropdown menu to view different options. Using Open URL will allow you to retrieve a paper through your institutional access, providing your institution has the appropriate subscription.</a:t>
            </a:r>
          </a:p>
        </p:txBody>
      </p:sp>
    </p:spTree>
    <p:extLst>
      <p:ext uri="{BB962C8B-B14F-4D97-AF65-F5344CB8AC3E}">
        <p14:creationId xmlns:p14="http://schemas.microsoft.com/office/powerpoint/2010/main" val="9629807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pPr lvl="0"/>
            <a:endParaRPr/>
          </a:p>
        </p:txBody>
      </p:sp>
      <p:sp>
        <p:nvSpPr>
          <p:cNvPr id="395" name="Shape 395"/>
          <p:cNvSpPr>
            <a:spLocks noGrp="1"/>
          </p:cNvSpPr>
          <p:nvPr>
            <p:ph type="body" sz="quarter" idx="1"/>
          </p:nvPr>
        </p:nvSpPr>
        <p:spPr>
          <a:prstGeom prst="rect">
            <a:avLst/>
          </a:prstGeom>
        </p:spPr>
        <p:txBody>
          <a:bodyPr/>
          <a:lstStyle/>
          <a:p>
            <a:pPr lvl="0">
              <a:lnSpc>
                <a:spcPct val="117999"/>
              </a:lnSpc>
              <a:defRPr sz="1800"/>
            </a:pPr>
            <a:r>
              <a:rPr sz="1400"/>
              <a:t>When viewing a paper in the Web Catalog, you’ll also be given a list of papers that are related to it. These relationships are determined by the behaviour of other Mendeley users - so if a paper is commonly used in conjunction with the item you’re viewing, it will be recommended to you.</a:t>
            </a:r>
          </a:p>
          <a:p>
            <a:pPr lvl="0">
              <a:lnSpc>
                <a:spcPct val="117999"/>
              </a:lnSpc>
              <a:defRPr sz="1800"/>
            </a:pPr>
            <a:endParaRPr sz="1400"/>
          </a:p>
          <a:p>
            <a:pPr lvl="0">
              <a:lnSpc>
                <a:spcPct val="117999"/>
              </a:lnSpc>
              <a:defRPr sz="1800"/>
            </a:pPr>
            <a:r>
              <a:rPr sz="1400"/>
              <a:t>A Web Catalog entry will also include readership statistics drawn from Mendeley. You can see the number of people who have read the paper, as well as a breakdown of their discipline background. You can also see the academic status of readers, and their country of origin.</a:t>
            </a:r>
          </a:p>
        </p:txBody>
      </p:sp>
    </p:spTree>
    <p:extLst>
      <p:ext uri="{BB962C8B-B14F-4D97-AF65-F5344CB8AC3E}">
        <p14:creationId xmlns:p14="http://schemas.microsoft.com/office/powerpoint/2010/main" val="649785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noRot="1" noChangeAspect="1"/>
          </p:cNvSpPr>
          <p:nvPr>
            <p:ph type="sldImg"/>
          </p:nvPr>
        </p:nvSpPr>
        <p:spPr>
          <a:prstGeom prst="rect">
            <a:avLst/>
          </a:prstGeom>
        </p:spPr>
        <p:txBody>
          <a:bodyPr/>
          <a:lstStyle/>
          <a:p>
            <a:pPr lvl="0"/>
            <a:endParaRPr/>
          </a:p>
        </p:txBody>
      </p:sp>
      <p:sp>
        <p:nvSpPr>
          <p:cNvPr id="95" name="Shape 95"/>
          <p:cNvSpPr>
            <a:spLocks noGrp="1"/>
          </p:cNvSpPr>
          <p:nvPr>
            <p:ph type="body" sz="quarter" idx="1"/>
          </p:nvPr>
        </p:nvSpPr>
        <p:spPr>
          <a:prstGeom prst="rect">
            <a:avLst/>
          </a:prstGeom>
        </p:spPr>
        <p:txBody>
          <a:bodyPr/>
          <a:lstStyle/>
          <a:p>
            <a:pPr lvl="0">
              <a:lnSpc>
                <a:spcPct val="117999"/>
              </a:lnSpc>
              <a:defRPr sz="1800"/>
            </a:pPr>
            <a:r>
              <a:rPr lang="es-ES_tradnl" sz="1400" dirty="0" err="1" smtClean="0"/>
              <a:t>Mendeley</a:t>
            </a:r>
            <a:r>
              <a:rPr lang="es-ES_tradnl" sz="1400" dirty="0" smtClean="0"/>
              <a:t> actúa como un repositorio</a:t>
            </a:r>
            <a:r>
              <a:rPr lang="es-ES_tradnl" sz="1400" baseline="0" dirty="0" smtClean="0"/>
              <a:t> para la información de referencia. </a:t>
            </a:r>
          </a:p>
          <a:p>
            <a:pPr lvl="0">
              <a:lnSpc>
                <a:spcPct val="117999"/>
              </a:lnSpc>
              <a:defRPr sz="1800"/>
            </a:pPr>
            <a:endParaRPr lang="es-ES_tradnl" sz="1400" baseline="0" dirty="0" smtClean="0"/>
          </a:p>
          <a:p>
            <a:pPr lvl="0">
              <a:lnSpc>
                <a:spcPct val="117999"/>
              </a:lnSpc>
              <a:defRPr sz="1800"/>
            </a:pPr>
            <a:r>
              <a:rPr lang="es-ES_tradnl" sz="1400" baseline="0" dirty="0" smtClean="0"/>
              <a:t>Es posible agregar </a:t>
            </a:r>
            <a:r>
              <a:rPr lang="es-ES_tradnl" sz="1400" baseline="0" dirty="0" err="1" smtClean="0"/>
              <a:t>papers</a:t>
            </a:r>
            <a:r>
              <a:rPr lang="es-ES_tradnl" sz="1400" baseline="0" dirty="0" smtClean="0"/>
              <a:t> importando PDF guardados en tu computador, u obteniéndolos desde otras fuentes tales como: Catálogos en Línea como son: </a:t>
            </a:r>
            <a:r>
              <a:rPr lang="es-ES_tradnl" sz="1400" dirty="0" err="1" smtClean="0"/>
              <a:t>ScienceDirect</a:t>
            </a:r>
            <a:r>
              <a:rPr lang="es-ES_tradnl" sz="1400" dirty="0" smtClean="0"/>
              <a:t>, </a:t>
            </a:r>
            <a:r>
              <a:rPr lang="es-ES_tradnl" sz="1400" dirty="0" err="1" smtClean="0"/>
              <a:t>Scopus</a:t>
            </a:r>
            <a:r>
              <a:rPr lang="es-ES_tradnl" sz="1400" dirty="0" smtClean="0"/>
              <a:t>, </a:t>
            </a:r>
            <a:r>
              <a:rPr lang="es-ES_tradnl" sz="1400" dirty="0" err="1" smtClean="0"/>
              <a:t>Pubmed</a:t>
            </a:r>
            <a:r>
              <a:rPr lang="es-ES_tradnl" sz="1400" dirty="0" smtClean="0"/>
              <a:t> o PLOS. Incluso se</a:t>
            </a:r>
            <a:r>
              <a:rPr lang="es-ES_tradnl" sz="1400" baseline="0" dirty="0" smtClean="0"/>
              <a:t> puede agregar manualmente ingresando los detalles de dicha referencia.</a:t>
            </a:r>
          </a:p>
          <a:p>
            <a:pPr lvl="0">
              <a:lnSpc>
                <a:spcPct val="117999"/>
              </a:lnSpc>
              <a:defRPr sz="1800"/>
            </a:pPr>
            <a:endParaRPr lang="es-ES_tradnl" sz="1400" baseline="0" dirty="0" smtClean="0"/>
          </a:p>
          <a:p>
            <a:pPr lvl="0">
              <a:lnSpc>
                <a:spcPct val="117999"/>
              </a:lnSpc>
              <a:defRPr sz="1800"/>
            </a:pPr>
            <a:r>
              <a:rPr lang="es-ES_tradnl" sz="1400" baseline="0" dirty="0" smtClean="0"/>
              <a:t>Todos los materiales que se agregan a la librería son almacenados en la Nube, para poder acceder a ellos desde donde sea, ya sea: camino a casa, durante un vuelo.</a:t>
            </a:r>
            <a:endParaRPr sz="1400" dirty="0"/>
          </a:p>
        </p:txBody>
      </p:sp>
    </p:spTree>
    <p:extLst>
      <p:ext uri="{BB962C8B-B14F-4D97-AF65-F5344CB8AC3E}">
        <p14:creationId xmlns:p14="http://schemas.microsoft.com/office/powerpoint/2010/main" val="4788415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prstGeom prst="rect">
            <a:avLst/>
          </a:prstGeom>
        </p:spPr>
        <p:txBody>
          <a:bodyPr/>
          <a:lstStyle/>
          <a:p>
            <a:pPr lvl="0"/>
            <a:endParaRPr/>
          </a:p>
        </p:txBody>
      </p:sp>
      <p:sp>
        <p:nvSpPr>
          <p:cNvPr id="403" name="Shape 403"/>
          <p:cNvSpPr>
            <a:spLocks noGrp="1"/>
          </p:cNvSpPr>
          <p:nvPr>
            <p:ph type="body" sz="quarter" idx="1"/>
          </p:nvPr>
        </p:nvSpPr>
        <p:spPr>
          <a:prstGeom prst="rect">
            <a:avLst/>
          </a:prstGeom>
        </p:spPr>
        <p:txBody>
          <a:bodyPr/>
          <a:lstStyle>
            <a:lvl1pPr>
              <a:lnSpc>
                <a:spcPct val="117999"/>
              </a:lnSpc>
              <a:defRPr sz="1400"/>
            </a:lvl1pPr>
          </a:lstStyle>
          <a:p>
            <a:pPr lvl="0">
              <a:defRPr sz="1800"/>
            </a:pPr>
            <a:r>
              <a:rPr sz="1400"/>
              <a:t>Finally, from within Mendeley Desktop you can select multiple papers within your library, and right click to be given a list of papers connected with the items you selected. This can allow you to discover new resources connected to a set of materials - such as the items within a particular folder - and can be handy for finding niche topics or interests.</a:t>
            </a:r>
          </a:p>
        </p:txBody>
      </p:sp>
    </p:spTree>
    <p:extLst>
      <p:ext uri="{BB962C8B-B14F-4D97-AF65-F5344CB8AC3E}">
        <p14:creationId xmlns:p14="http://schemas.microsoft.com/office/powerpoint/2010/main" val="1881049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pPr lvl="0"/>
            <a:endParaRPr/>
          </a:p>
        </p:txBody>
      </p:sp>
      <p:sp>
        <p:nvSpPr>
          <p:cNvPr id="416" name="Shape 416"/>
          <p:cNvSpPr>
            <a:spLocks noGrp="1"/>
          </p:cNvSpPr>
          <p:nvPr>
            <p:ph type="body" sz="quarter" idx="1"/>
          </p:nvPr>
        </p:nvSpPr>
        <p:spPr>
          <a:prstGeom prst="rect">
            <a:avLst/>
          </a:prstGeom>
        </p:spPr>
        <p:txBody>
          <a:bodyPr/>
          <a:lstStyle/>
          <a:p>
            <a:pPr lvl="0">
              <a:lnSpc>
                <a:spcPct val="117999"/>
              </a:lnSpc>
              <a:defRPr sz="1800"/>
            </a:pPr>
            <a:r>
              <a:rPr sz="1400"/>
              <a:t>Mendeley’s Resource Center has detailed guides to each of the different versions, as well as feature guides that cover specific components. It’s a good idea to use these guides to familiarize yourself with the different aspects of Mendeley.</a:t>
            </a:r>
          </a:p>
          <a:p>
            <a:pPr lvl="0">
              <a:lnSpc>
                <a:spcPct val="117999"/>
              </a:lnSpc>
              <a:defRPr sz="1800"/>
            </a:pPr>
            <a:endParaRPr sz="1400"/>
          </a:p>
          <a:p>
            <a:pPr lvl="0">
              <a:lnSpc>
                <a:spcPct val="117999"/>
              </a:lnSpc>
              <a:defRPr sz="1800"/>
            </a:pPr>
            <a:r>
              <a:rPr sz="1400"/>
              <a:t>There are also a number of video guides available.</a:t>
            </a:r>
          </a:p>
        </p:txBody>
      </p:sp>
    </p:spTree>
    <p:extLst>
      <p:ext uri="{BB962C8B-B14F-4D97-AF65-F5344CB8AC3E}">
        <p14:creationId xmlns:p14="http://schemas.microsoft.com/office/powerpoint/2010/main" val="1384079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prstGeom prst="rect">
            <a:avLst/>
          </a:prstGeom>
        </p:spPr>
        <p:txBody>
          <a:bodyPr/>
          <a:lstStyle/>
          <a:p>
            <a:pPr lvl="0"/>
            <a:endParaRPr/>
          </a:p>
        </p:txBody>
      </p:sp>
      <p:sp>
        <p:nvSpPr>
          <p:cNvPr id="431" name="Shape 431"/>
          <p:cNvSpPr>
            <a:spLocks noGrp="1"/>
          </p:cNvSpPr>
          <p:nvPr>
            <p:ph type="body" sz="quarter" idx="1"/>
          </p:nvPr>
        </p:nvSpPr>
        <p:spPr>
          <a:prstGeom prst="rect">
            <a:avLst/>
          </a:prstGeom>
        </p:spPr>
        <p:txBody>
          <a:bodyPr/>
          <a:lstStyle/>
          <a:p>
            <a:pPr lvl="0">
              <a:lnSpc>
                <a:spcPct val="117999"/>
              </a:lnSpc>
              <a:defRPr sz="1800"/>
            </a:pPr>
            <a:r>
              <a:rPr sz="1400"/>
              <a:t>Hopefully we’ve covered enough of the basics of Mendeley in order for you to get up and running.</a:t>
            </a:r>
          </a:p>
          <a:p>
            <a:pPr lvl="0">
              <a:lnSpc>
                <a:spcPct val="117999"/>
              </a:lnSpc>
              <a:defRPr sz="1800"/>
            </a:pPr>
            <a:endParaRPr sz="1400"/>
          </a:p>
          <a:p>
            <a:pPr lvl="0">
              <a:lnSpc>
                <a:spcPct val="117999"/>
              </a:lnSpc>
              <a:defRPr sz="1800"/>
            </a:pPr>
            <a:r>
              <a:rPr sz="1400"/>
              <a:t>Thanks for your time today and we hope enjoy using Mendeley!</a:t>
            </a:r>
          </a:p>
        </p:txBody>
      </p:sp>
    </p:spTree>
    <p:extLst>
      <p:ext uri="{BB962C8B-B14F-4D97-AF65-F5344CB8AC3E}">
        <p14:creationId xmlns:p14="http://schemas.microsoft.com/office/powerpoint/2010/main" val="1107096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prstGeom prst="rect">
            <a:avLst/>
          </a:prstGeom>
        </p:spPr>
        <p:txBody>
          <a:bodyPr/>
          <a:lstStyle/>
          <a:p>
            <a:pPr lvl="0"/>
            <a:endParaRPr/>
          </a:p>
        </p:txBody>
      </p:sp>
      <p:sp>
        <p:nvSpPr>
          <p:cNvPr id="101" name="Shape 101"/>
          <p:cNvSpPr>
            <a:spLocks noGrp="1"/>
          </p:cNvSpPr>
          <p:nvPr>
            <p:ph type="body" sz="quarter" idx="1"/>
          </p:nvPr>
        </p:nvSpPr>
        <p:spPr>
          <a:prstGeom prst="rect">
            <a:avLst/>
          </a:prstGeom>
        </p:spPr>
        <p:txBody>
          <a:bodyPr/>
          <a:lstStyle>
            <a:lvl1pPr>
              <a:lnSpc>
                <a:spcPct val="117999"/>
              </a:lnSpc>
              <a:defRPr sz="1400"/>
            </a:lvl1pPr>
          </a:lstStyle>
          <a:p>
            <a:pPr lvl="0">
              <a:defRPr sz="1800"/>
            </a:pPr>
            <a:r>
              <a:rPr sz="1400" dirty="0"/>
              <a:t>Let’s talk briefly about how the product works, what it looks like and how you might like to use it.</a:t>
            </a:r>
          </a:p>
        </p:txBody>
      </p:sp>
    </p:spTree>
    <p:extLst>
      <p:ext uri="{BB962C8B-B14F-4D97-AF65-F5344CB8AC3E}">
        <p14:creationId xmlns:p14="http://schemas.microsoft.com/office/powerpoint/2010/main" val="972125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prstGeom prst="rect">
            <a:avLst/>
          </a:prstGeom>
        </p:spPr>
        <p:txBody>
          <a:bodyPr/>
          <a:lstStyle/>
          <a:p>
            <a:pPr lvl="0"/>
            <a:endParaRPr/>
          </a:p>
        </p:txBody>
      </p:sp>
      <p:sp>
        <p:nvSpPr>
          <p:cNvPr id="107" name="Shape 107"/>
          <p:cNvSpPr>
            <a:spLocks noGrp="1"/>
          </p:cNvSpPr>
          <p:nvPr>
            <p:ph type="body" sz="quarter" idx="1"/>
          </p:nvPr>
        </p:nvSpPr>
        <p:spPr>
          <a:prstGeom prst="rect">
            <a:avLst/>
          </a:prstGeom>
        </p:spPr>
        <p:txBody>
          <a:bodyPr/>
          <a:lstStyle/>
          <a:p>
            <a:pPr lvl="0">
              <a:lnSpc>
                <a:spcPct val="117999"/>
              </a:lnSpc>
              <a:defRPr sz="1800"/>
            </a:pPr>
            <a:r>
              <a:rPr lang="es-ES_tradnl" sz="1400" dirty="0" smtClean="0"/>
              <a:t>Lo primero que se necesita hacer es crear una cuenta en </a:t>
            </a:r>
            <a:r>
              <a:rPr sz="1400" dirty="0" smtClean="0">
                <a:hlinkClick r:id="rId3"/>
              </a:rPr>
              <a:t>mendeley.com</a:t>
            </a:r>
            <a:r>
              <a:rPr sz="1400" dirty="0"/>
              <a:t>. </a:t>
            </a:r>
            <a:r>
              <a:rPr lang="es-ES_tradnl" sz="1400" dirty="0" smtClean="0"/>
              <a:t>Esto se lo puede hacer completamente gratis y solo toma unos cuantos segundos</a:t>
            </a:r>
            <a:r>
              <a:rPr sz="1400" dirty="0" smtClean="0"/>
              <a:t>.</a:t>
            </a:r>
            <a:r>
              <a:rPr lang="es-ES_tradnl" sz="1400" dirty="0" smtClean="0"/>
              <a:t> Se</a:t>
            </a:r>
            <a:r>
              <a:rPr lang="es-ES_tradnl" sz="1400" baseline="0" dirty="0" smtClean="0"/>
              <a:t> necesita una cuenta </a:t>
            </a:r>
            <a:r>
              <a:rPr sz="1400" dirty="0" smtClean="0"/>
              <a:t>Mendeley </a:t>
            </a:r>
            <a:r>
              <a:rPr lang="es-ES_tradnl" sz="1400" dirty="0" smtClean="0"/>
              <a:t>para iniciar sesión en cualquiera</a:t>
            </a:r>
            <a:r>
              <a:rPr lang="es-ES_tradnl" sz="1400" baseline="0" dirty="0" smtClean="0"/>
              <a:t> de las versiones del software</a:t>
            </a:r>
            <a:r>
              <a:rPr sz="1400" dirty="0" smtClean="0"/>
              <a:t>.</a:t>
            </a:r>
            <a:endParaRPr sz="1400" dirty="0"/>
          </a:p>
          <a:p>
            <a:pPr lvl="0">
              <a:lnSpc>
                <a:spcPct val="117999"/>
              </a:lnSpc>
              <a:defRPr sz="1800"/>
            </a:pPr>
            <a:endParaRPr sz="1400" dirty="0"/>
          </a:p>
        </p:txBody>
      </p:sp>
    </p:spTree>
    <p:extLst>
      <p:ext uri="{BB962C8B-B14F-4D97-AF65-F5344CB8AC3E}">
        <p14:creationId xmlns:p14="http://schemas.microsoft.com/office/powerpoint/2010/main" val="1172063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hape 111"/>
          <p:cNvSpPr>
            <a:spLocks noGrp="1" noRot="1" noChangeAspect="1"/>
          </p:cNvSpPr>
          <p:nvPr>
            <p:ph type="sldImg"/>
          </p:nvPr>
        </p:nvSpPr>
        <p:spPr>
          <a:prstGeom prst="rect">
            <a:avLst/>
          </a:prstGeom>
        </p:spPr>
        <p:txBody>
          <a:bodyPr/>
          <a:lstStyle/>
          <a:p>
            <a:pPr lvl="0"/>
            <a:endParaRPr/>
          </a:p>
        </p:txBody>
      </p:sp>
      <p:sp>
        <p:nvSpPr>
          <p:cNvPr id="112" name="Shape 112"/>
          <p:cNvSpPr>
            <a:spLocks noGrp="1"/>
          </p:cNvSpPr>
          <p:nvPr>
            <p:ph type="body" sz="quarter" idx="1"/>
          </p:nvPr>
        </p:nvSpPr>
        <p:spPr>
          <a:prstGeom prst="rect">
            <a:avLst/>
          </a:prstGeom>
        </p:spPr>
        <p:txBody>
          <a:bodyPr/>
          <a:lstStyle/>
          <a:p>
            <a:pPr lvl="0">
              <a:lnSpc>
                <a:spcPct val="117999"/>
              </a:lnSpc>
              <a:defRPr sz="1800"/>
            </a:pPr>
            <a:r>
              <a:rPr sz="1400" dirty="0"/>
              <a:t>This is how Mendeley Desktop looks on a Mac. The Windows version may have a few cosmetic differences, but the functionality is exactly the same. This presentation uses Mac screenshots throughout - but don’t let that put you off if you use a Windows PC.</a:t>
            </a:r>
          </a:p>
          <a:p>
            <a:pPr lvl="0">
              <a:lnSpc>
                <a:spcPct val="117999"/>
              </a:lnSpc>
              <a:defRPr sz="1800"/>
            </a:pPr>
            <a:endParaRPr sz="1400" dirty="0"/>
          </a:p>
          <a:p>
            <a:pPr lvl="0">
              <a:lnSpc>
                <a:spcPct val="117999"/>
              </a:lnSpc>
              <a:defRPr sz="1800"/>
            </a:pPr>
            <a:r>
              <a:rPr sz="1400" dirty="0"/>
              <a:t>Mendeley Desktop offers the complete Mendeley experience. It allows you to build, maintain and order your personal library. It also allows you to access reading and writing functions. We’ll go through these in more detail later.</a:t>
            </a:r>
          </a:p>
          <a:p>
            <a:pPr lvl="0">
              <a:lnSpc>
                <a:spcPct val="117999"/>
              </a:lnSpc>
              <a:defRPr sz="1800"/>
            </a:pPr>
            <a:endParaRPr sz="1400" dirty="0"/>
          </a:p>
          <a:p>
            <a:pPr lvl="0">
              <a:lnSpc>
                <a:spcPct val="117999"/>
              </a:lnSpc>
              <a:defRPr sz="1800"/>
            </a:pPr>
            <a:r>
              <a:rPr sz="1400" dirty="0"/>
              <a:t>When you first open Mendeley Desktop, you’ll need to log into your Mendeley account. This ensures that any changes you make are being made to your own account and will be carried across when you log into different devices.</a:t>
            </a:r>
          </a:p>
          <a:p>
            <a:pPr lvl="0">
              <a:lnSpc>
                <a:spcPct val="117999"/>
              </a:lnSpc>
              <a:defRPr sz="1800"/>
            </a:pPr>
            <a:endParaRPr sz="1400" dirty="0"/>
          </a:p>
          <a:p>
            <a:pPr lvl="0">
              <a:lnSpc>
                <a:spcPct val="117999"/>
              </a:lnSpc>
              <a:defRPr sz="1800"/>
            </a:pPr>
            <a:r>
              <a:rPr sz="1400" dirty="0"/>
              <a:t>Mendeley Desktop follows a three column structure. The left-hand panel allows you to navigate through different filtering options for your library. When you click on different folders or groups listed in this column, different lists of papers will be returned in the main panel. In this screenshot we have ‘All Documents’ selected, which means the main panel is listing all of our references.</a:t>
            </a:r>
          </a:p>
          <a:p>
            <a:pPr lvl="0">
              <a:lnSpc>
                <a:spcPct val="117999"/>
              </a:lnSpc>
              <a:defRPr sz="1800"/>
            </a:pPr>
            <a:endParaRPr sz="1400" dirty="0"/>
          </a:p>
          <a:p>
            <a:pPr lvl="0">
              <a:lnSpc>
                <a:spcPct val="117999"/>
              </a:lnSpc>
              <a:defRPr sz="1800"/>
            </a:pPr>
            <a:r>
              <a:rPr sz="1400" dirty="0"/>
              <a:t>The middle panel allows you to select individual references. Clicking on a reference listed here will display this document’s details in the right-hand panel. You can also select multiple papers to undertake bulk actions, such as mass deletions or additions to folders.</a:t>
            </a:r>
          </a:p>
          <a:p>
            <a:pPr lvl="0">
              <a:lnSpc>
                <a:spcPct val="117999"/>
              </a:lnSpc>
              <a:defRPr sz="1800"/>
            </a:pPr>
            <a:endParaRPr sz="1400" dirty="0"/>
          </a:p>
          <a:p>
            <a:pPr lvl="0">
              <a:lnSpc>
                <a:spcPct val="117999"/>
              </a:lnSpc>
              <a:defRPr sz="1800"/>
            </a:pPr>
            <a:r>
              <a:rPr sz="1400" dirty="0"/>
              <a:t>The right panel shows the details of your selected reference. You can also use this panel to modify the details by clicking into the individual fields. You should carefully check and correct the details displayed in this panel as ensuring accuracy here will ensure that your citations are totally correct.</a:t>
            </a:r>
          </a:p>
          <a:p>
            <a:pPr lvl="0">
              <a:lnSpc>
                <a:spcPct val="117999"/>
              </a:lnSpc>
              <a:defRPr sz="1800"/>
            </a:pPr>
            <a:endParaRPr sz="1400" dirty="0"/>
          </a:p>
          <a:p>
            <a:pPr lvl="0">
              <a:lnSpc>
                <a:spcPct val="117999"/>
              </a:lnSpc>
              <a:defRPr sz="1800"/>
            </a:pPr>
            <a:r>
              <a:rPr sz="1400" dirty="0"/>
              <a:t>We’ll go into the details of how the interface works in just a few minutes.</a:t>
            </a:r>
          </a:p>
        </p:txBody>
      </p:sp>
    </p:spTree>
    <p:extLst>
      <p:ext uri="{BB962C8B-B14F-4D97-AF65-F5344CB8AC3E}">
        <p14:creationId xmlns:p14="http://schemas.microsoft.com/office/powerpoint/2010/main" val="1840019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prstGeom prst="rect">
            <a:avLst/>
          </a:prstGeom>
        </p:spPr>
        <p:txBody>
          <a:bodyPr/>
          <a:lstStyle/>
          <a:p>
            <a:pPr lvl="0"/>
            <a:endParaRPr/>
          </a:p>
        </p:txBody>
      </p:sp>
      <p:sp>
        <p:nvSpPr>
          <p:cNvPr id="117" name="Shape 117"/>
          <p:cNvSpPr>
            <a:spLocks noGrp="1"/>
          </p:cNvSpPr>
          <p:nvPr>
            <p:ph type="body" sz="quarter" idx="1"/>
          </p:nvPr>
        </p:nvSpPr>
        <p:spPr>
          <a:prstGeom prst="rect">
            <a:avLst/>
          </a:prstGeom>
        </p:spPr>
        <p:txBody>
          <a:bodyPr/>
          <a:lstStyle/>
          <a:p>
            <a:pPr lvl="0">
              <a:lnSpc>
                <a:spcPct val="117999"/>
              </a:lnSpc>
              <a:defRPr sz="1800"/>
            </a:pPr>
            <a:r>
              <a:rPr sz="1400"/>
              <a:t>Mendeley Web is the version of Mendeley accessible via your web browser. You’ll need to be logged into your Mendeley account in order to access it.</a:t>
            </a:r>
          </a:p>
          <a:p>
            <a:pPr lvl="0">
              <a:lnSpc>
                <a:spcPct val="117999"/>
              </a:lnSpc>
              <a:defRPr sz="1800"/>
            </a:pPr>
            <a:endParaRPr sz="1400"/>
          </a:p>
          <a:p>
            <a:pPr lvl="0">
              <a:lnSpc>
                <a:spcPct val="117999"/>
              </a:lnSpc>
              <a:defRPr sz="1800"/>
            </a:pPr>
            <a:r>
              <a:rPr sz="1400"/>
              <a:t>The layout is similar to what we’ve just seen for Mendeley Desktop - although it has been optimized for use in a browser. The same three-column structure persists. We won’t go into too much detail on Mendeley Web here - but if you’re interested in using it, there’s a dedicated guide available in the Mendeley Resource Center.</a:t>
            </a:r>
          </a:p>
        </p:txBody>
      </p:sp>
    </p:spTree>
    <p:extLst>
      <p:ext uri="{BB962C8B-B14F-4D97-AF65-F5344CB8AC3E}">
        <p14:creationId xmlns:p14="http://schemas.microsoft.com/office/powerpoint/2010/main" val="830365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prstGeom prst="rect">
            <a:avLst/>
          </a:prstGeom>
        </p:spPr>
        <p:txBody>
          <a:bodyPr/>
          <a:lstStyle/>
          <a:p>
            <a:pPr lvl="0"/>
            <a:endParaRPr/>
          </a:p>
        </p:txBody>
      </p:sp>
      <p:sp>
        <p:nvSpPr>
          <p:cNvPr id="123" name="Shape 123"/>
          <p:cNvSpPr>
            <a:spLocks noGrp="1"/>
          </p:cNvSpPr>
          <p:nvPr>
            <p:ph type="body" sz="quarter" idx="1"/>
          </p:nvPr>
        </p:nvSpPr>
        <p:spPr>
          <a:prstGeom prst="rect">
            <a:avLst/>
          </a:prstGeom>
        </p:spPr>
        <p:txBody>
          <a:bodyPr/>
          <a:lstStyle>
            <a:lvl1pPr>
              <a:lnSpc>
                <a:spcPct val="117999"/>
              </a:lnSpc>
              <a:defRPr sz="1400"/>
            </a:lvl1pPr>
          </a:lstStyle>
          <a:p>
            <a:pPr lvl="0">
              <a:defRPr sz="1800"/>
            </a:pPr>
            <a:r>
              <a:rPr sz="1400"/>
              <a:t>So let’s talk about how Mendeley can help you to bring organization to your references.</a:t>
            </a:r>
          </a:p>
        </p:txBody>
      </p:sp>
    </p:spTree>
    <p:extLst>
      <p:ext uri="{BB962C8B-B14F-4D97-AF65-F5344CB8AC3E}">
        <p14:creationId xmlns:p14="http://schemas.microsoft.com/office/powerpoint/2010/main" val="373953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8" name="Shape 8"/>
          <p:cNvSpPr/>
          <p:nvPr/>
        </p:nvSpPr>
        <p:spPr>
          <a:xfrm>
            <a:off x="-183" y="1137335"/>
            <a:ext cx="9144366" cy="460434"/>
          </a:xfrm>
          <a:prstGeom prst="rect">
            <a:avLst/>
          </a:prstGeom>
          <a:gradFill>
            <a:gsLst>
              <a:gs pos="0">
                <a:srgbClr val="C9CAC9"/>
              </a:gs>
              <a:gs pos="6285">
                <a:srgbClr val="ECECEC"/>
              </a:gs>
              <a:gs pos="100000">
                <a:srgbClr val="FFFFFF"/>
              </a:gs>
            </a:gsLst>
            <a:lin ang="5400000"/>
          </a:gradFill>
          <a:ln w="12700">
            <a:miter lim="400000"/>
          </a:ln>
        </p:spPr>
        <p:txBody>
          <a:bodyPr lIns="0" tIns="0" rIns="0" bIns="0" anchor="ctr"/>
          <a:lstStyle/>
          <a:p>
            <a:pPr lvl="0">
              <a:defRPr>
                <a:latin typeface="Calibri"/>
                <a:ea typeface="Calibri"/>
                <a:cs typeface="Calibri"/>
                <a:sym typeface="Calibri"/>
              </a:defRPr>
            </a:pPr>
            <a:endParaRPr/>
          </a:p>
        </p:txBody>
      </p:sp>
      <p:sp>
        <p:nvSpPr>
          <p:cNvPr id="9" name="Shape 9"/>
          <p:cNvSpPr/>
          <p:nvPr/>
        </p:nvSpPr>
        <p:spPr>
          <a:xfrm>
            <a:off x="-3" y="6565693"/>
            <a:ext cx="9212390" cy="302080"/>
          </a:xfrm>
          <a:prstGeom prst="rect">
            <a:avLst/>
          </a:prstGeom>
          <a:solidFill>
            <a:srgbClr val="880F19"/>
          </a:solidFill>
          <a:ln w="12700">
            <a:miter lim="400000"/>
          </a:ln>
        </p:spPr>
        <p:txBody>
          <a:bodyPr lIns="0" tIns="0" rIns="0" bIns="0" anchor="ctr"/>
          <a:lstStyle/>
          <a:p>
            <a:pPr lvl="0" algn="ctr">
              <a:defRPr>
                <a:solidFill>
                  <a:srgbClr val="AD1D29"/>
                </a:solidFill>
                <a:latin typeface="Calibri"/>
                <a:ea typeface="Calibri"/>
                <a:cs typeface="Calibri"/>
                <a:sym typeface="Calibri"/>
              </a:defRPr>
            </a:pPr>
            <a:endParaRPr/>
          </a:p>
        </p:txBody>
      </p:sp>
      <p:sp>
        <p:nvSpPr>
          <p:cNvPr id="10" name="Shape 1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1" name="Shape 11"/>
          <p:cNvSpPr>
            <a:spLocks noGrp="1"/>
          </p:cNvSpPr>
          <p:nvPr>
            <p:ph type="title"/>
          </p:nvPr>
        </p:nvSpPr>
        <p:spPr>
          <a:xfrm>
            <a:off x="457200" y="0"/>
            <a:ext cx="8229600" cy="3736239"/>
          </a:xfrm>
          <a:prstGeom prst="rect">
            <a:avLst/>
          </a:prstGeom>
        </p:spPr>
        <p:txBody>
          <a:bodyPr/>
          <a:lstStyle>
            <a:lvl1pPr algn="ctr"/>
          </a:lstStyle>
          <a:p>
            <a:pPr lvl="0">
              <a:defRPr sz="1800">
                <a:solidFill>
                  <a:srgbClr val="000000"/>
                </a:solidFill>
              </a:defRPr>
            </a:pPr>
            <a:r>
              <a:rPr sz="4000">
                <a:solidFill>
                  <a:srgbClr val="1E1E1E"/>
                </a:solidFill>
              </a:rPr>
              <a:t>Title Text</a:t>
            </a:r>
          </a:p>
        </p:txBody>
      </p:sp>
      <p:sp>
        <p:nvSpPr>
          <p:cNvPr id="12" name="Shape 12"/>
          <p:cNvSpPr>
            <a:spLocks noGrp="1"/>
          </p:cNvSpPr>
          <p:nvPr>
            <p:ph type="body" idx="1"/>
          </p:nvPr>
        </p:nvSpPr>
        <p:spPr>
          <a:xfrm>
            <a:off x="457200" y="3751374"/>
            <a:ext cx="8229600" cy="3106628"/>
          </a:xfrm>
          <a:prstGeom prst="rect">
            <a:avLst/>
          </a:prstGeom>
        </p:spPr>
        <p:txBody>
          <a:bodyPr/>
          <a:lstStyle>
            <a:lvl1pPr marL="0" indent="0" algn="ctr">
              <a:spcBef>
                <a:spcPts val="600"/>
              </a:spcBef>
              <a:buSzTx/>
              <a:buFontTx/>
              <a:buNone/>
              <a:defRPr sz="2700">
                <a:solidFill>
                  <a:srgbClr val="8F8F8F"/>
                </a:solidFill>
              </a:defRPr>
            </a:lvl1pPr>
            <a:lvl2pPr marL="0" indent="0" algn="ctr">
              <a:spcBef>
                <a:spcPts val="600"/>
              </a:spcBef>
              <a:buSzTx/>
              <a:buFontTx/>
              <a:buNone/>
              <a:defRPr sz="2700">
                <a:solidFill>
                  <a:srgbClr val="8F8F8F"/>
                </a:solidFill>
              </a:defRPr>
            </a:lvl2pPr>
            <a:lvl3pPr marL="0" indent="0" algn="ctr">
              <a:spcBef>
                <a:spcPts val="600"/>
              </a:spcBef>
              <a:buSzTx/>
              <a:buFontTx/>
              <a:buNone/>
              <a:defRPr sz="2700">
                <a:solidFill>
                  <a:srgbClr val="8F8F8F"/>
                </a:solidFill>
              </a:defRPr>
            </a:lvl3pPr>
            <a:lvl4pPr marL="0" indent="0" algn="ctr">
              <a:spcBef>
                <a:spcPts val="600"/>
              </a:spcBef>
              <a:buSzTx/>
              <a:buFontTx/>
              <a:buNone/>
              <a:defRPr sz="2700">
                <a:solidFill>
                  <a:srgbClr val="8F8F8F"/>
                </a:solidFill>
              </a:defRPr>
            </a:lvl4pPr>
            <a:lvl5pPr marL="0" indent="0" algn="ctr">
              <a:spcBef>
                <a:spcPts val="600"/>
              </a:spcBef>
              <a:buSzTx/>
              <a:buFontTx/>
              <a:buNone/>
              <a:defRPr sz="2700">
                <a:solidFill>
                  <a:srgbClr val="8F8F8F"/>
                </a:solidFill>
              </a:defRPr>
            </a:lvl5pPr>
          </a:lstStyle>
          <a:p>
            <a:pPr lvl="0">
              <a:defRPr sz="1800">
                <a:solidFill>
                  <a:srgbClr val="000000"/>
                </a:solidFill>
              </a:defRPr>
            </a:pPr>
            <a:r>
              <a:rPr sz="2700">
                <a:solidFill>
                  <a:srgbClr val="8F8F8F"/>
                </a:solidFill>
              </a:rPr>
              <a:t>Body Level One</a:t>
            </a:r>
          </a:p>
          <a:p>
            <a:pPr lvl="1">
              <a:defRPr sz="1800">
                <a:solidFill>
                  <a:srgbClr val="000000"/>
                </a:solidFill>
              </a:defRPr>
            </a:pPr>
            <a:r>
              <a:rPr sz="2700">
                <a:solidFill>
                  <a:srgbClr val="8F8F8F"/>
                </a:solidFill>
              </a:rPr>
              <a:t>Body Level Two</a:t>
            </a:r>
          </a:p>
          <a:p>
            <a:pPr lvl="2">
              <a:defRPr sz="1800">
                <a:solidFill>
                  <a:srgbClr val="000000"/>
                </a:solidFill>
              </a:defRPr>
            </a:pPr>
            <a:r>
              <a:rPr sz="2700">
                <a:solidFill>
                  <a:srgbClr val="8F8F8F"/>
                </a:solidFill>
              </a:rPr>
              <a:t>Body Level Three</a:t>
            </a:r>
          </a:p>
          <a:p>
            <a:pPr lvl="3">
              <a:defRPr sz="1800">
                <a:solidFill>
                  <a:srgbClr val="000000"/>
                </a:solidFill>
              </a:defRPr>
            </a:pPr>
            <a:r>
              <a:rPr sz="2700">
                <a:solidFill>
                  <a:srgbClr val="8F8F8F"/>
                </a:solidFill>
              </a:rPr>
              <a:t>Body Level Four</a:t>
            </a:r>
          </a:p>
          <a:p>
            <a:pPr lvl="4">
              <a:defRPr sz="1800">
                <a:solidFill>
                  <a:srgbClr val="000000"/>
                </a:solidFill>
              </a:defRPr>
            </a:pPr>
            <a:r>
              <a:rPr sz="2700">
                <a:solidFill>
                  <a:srgbClr val="8F8F8F"/>
                </a:solidFill>
              </a:rPr>
              <a:t>Body Level Five</a:t>
            </a:r>
          </a:p>
        </p:txBody>
      </p:sp>
      <p:sp>
        <p:nvSpPr>
          <p:cNvPr id="13" name="Shape 13"/>
          <p:cNvSpPr/>
          <p:nvPr/>
        </p:nvSpPr>
        <p:spPr>
          <a:xfrm>
            <a:off x="-3" y="1116492"/>
            <a:ext cx="9212390" cy="36280"/>
          </a:xfrm>
          <a:prstGeom prst="rect">
            <a:avLst/>
          </a:prstGeom>
          <a:solidFill>
            <a:srgbClr val="880F19"/>
          </a:solidFill>
          <a:ln w="12700">
            <a:miter lim="400000"/>
          </a:ln>
        </p:spPr>
        <p:txBody>
          <a:bodyPr lIns="0" tIns="0" rIns="0" bIns="0" anchor="ctr"/>
          <a:lstStyle/>
          <a:p>
            <a:pPr lvl="0" algn="ctr">
              <a:defRPr>
                <a:solidFill>
                  <a:srgbClr val="AF1F2A"/>
                </a:solidFill>
                <a:latin typeface="Calibri"/>
                <a:ea typeface="Calibri"/>
                <a:cs typeface="Calibri"/>
                <a:sym typeface="Calibri"/>
              </a:defRPr>
            </a:pPr>
            <a:endParaRPr/>
          </a:p>
        </p:txBody>
      </p:sp>
      <p:sp>
        <p:nvSpPr>
          <p:cNvPr id="14" name="Shape 14"/>
          <p:cNvSpPr/>
          <p:nvPr/>
        </p:nvSpPr>
        <p:spPr>
          <a:xfrm>
            <a:off x="88042" y="810295"/>
            <a:ext cx="2054008"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AE1E29"/>
                </a:solidFill>
                <a:latin typeface="Calibri"/>
                <a:ea typeface="Calibri"/>
                <a:cs typeface="Calibri"/>
                <a:sym typeface="Calibri"/>
              </a:defRPr>
            </a:lvl1pPr>
          </a:lstStyle>
          <a:p>
            <a:pPr lvl="0">
              <a:defRPr sz="1800">
                <a:solidFill>
                  <a:srgbClr val="000000"/>
                </a:solidFill>
              </a:defRPr>
            </a:pPr>
            <a:r>
              <a:rPr sz="1200">
                <a:solidFill>
                  <a:srgbClr val="AE1E29"/>
                </a:solidFill>
              </a:rPr>
              <a:t>Organize. Collaborate. Discover.</a:t>
            </a:r>
          </a:p>
        </p:txBody>
      </p:sp>
      <p:sp>
        <p:nvSpPr>
          <p:cNvPr id="15" name="Shape 15"/>
          <p:cNvSpPr/>
          <p:nvPr/>
        </p:nvSpPr>
        <p:spPr>
          <a:xfrm>
            <a:off x="7734175" y="810295"/>
            <a:ext cx="1275507" cy="177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200">
                <a:solidFill>
                  <a:srgbClr val="AE1E29"/>
                </a:solidFill>
                <a:latin typeface="Calibri"/>
                <a:ea typeface="Calibri"/>
                <a:cs typeface="Calibri"/>
                <a:sym typeface="Calibri"/>
              </a:defRPr>
            </a:lvl1pPr>
          </a:lstStyle>
          <a:p>
            <a:pPr lvl="0">
              <a:defRPr sz="1800">
                <a:solidFill>
                  <a:srgbClr val="000000"/>
                </a:solidFill>
              </a:defRPr>
            </a:pPr>
            <a:r>
              <a:rPr sz="1200">
                <a:solidFill>
                  <a:srgbClr val="AE1E29"/>
                </a:solidFill>
              </a:rPr>
              <a:t>www.mendeley.com</a:t>
            </a:r>
          </a:p>
        </p:txBody>
      </p:sp>
      <p:pic>
        <p:nvPicPr>
          <p:cNvPr id="16" name="image2.png"/>
          <p:cNvPicPr/>
          <p:nvPr/>
        </p:nvPicPr>
        <p:blipFill>
          <a:blip r:embed="rId2">
            <a:extLst/>
          </a:blip>
          <a:stretch>
            <a:fillRect/>
          </a:stretch>
        </p:blipFill>
        <p:spPr>
          <a:xfrm>
            <a:off x="2635917" y="107746"/>
            <a:ext cx="3940551" cy="622609"/>
          </a:xfrm>
          <a:prstGeom prst="rect">
            <a:avLst/>
          </a:prstGeom>
          <a:ln w="12700">
            <a:miter lim="400000"/>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solidFill>
                  <a:srgbClr val="000000"/>
                </a:solidFill>
              </a:defRPr>
            </a:pPr>
            <a:r>
              <a:rPr sz="4000">
                <a:solidFill>
                  <a:srgbClr val="1E1E1E"/>
                </a:solidFill>
              </a:rPr>
              <a:t>Title Text</a:t>
            </a:r>
          </a:p>
        </p:txBody>
      </p:sp>
      <p:sp>
        <p:nvSpPr>
          <p:cNvPr id="19" name="Shape 19"/>
          <p:cNvSpPr>
            <a:spLocks noGrp="1"/>
          </p:cNvSpPr>
          <p:nvPr>
            <p:ph type="body" idx="1"/>
          </p:nvPr>
        </p:nvSpPr>
        <p:spPr>
          <a:prstGeom prst="rect">
            <a:avLst/>
          </a:prstGeom>
        </p:spPr>
        <p:txBody>
          <a:bodyPr/>
          <a:lstStyle/>
          <a:p>
            <a:pPr lvl="0">
              <a:defRPr>
                <a:solidFill>
                  <a:srgbClr val="000000"/>
                </a:solidFill>
              </a:defRPr>
            </a:pPr>
            <a:r>
              <a:rPr>
                <a:solidFill>
                  <a:srgbClr val="1E1E1E"/>
                </a:solidFill>
              </a:rPr>
              <a:t>Body Level One</a:t>
            </a:r>
          </a:p>
          <a:p>
            <a:pPr lvl="1">
              <a:defRPr>
                <a:solidFill>
                  <a:srgbClr val="000000"/>
                </a:solidFill>
              </a:defRPr>
            </a:pPr>
            <a:r>
              <a:rPr>
                <a:solidFill>
                  <a:srgbClr val="1E1E1E"/>
                </a:solidFill>
              </a:rPr>
              <a:t>Body Level Two</a:t>
            </a:r>
          </a:p>
          <a:p>
            <a:pPr lvl="2">
              <a:defRPr>
                <a:solidFill>
                  <a:srgbClr val="000000"/>
                </a:solidFill>
              </a:defRPr>
            </a:pPr>
            <a:r>
              <a:rPr>
                <a:solidFill>
                  <a:srgbClr val="1E1E1E"/>
                </a:solidFill>
              </a:rPr>
              <a:t>Body Level Three</a:t>
            </a:r>
          </a:p>
          <a:p>
            <a:pPr lvl="3">
              <a:defRPr>
                <a:solidFill>
                  <a:srgbClr val="000000"/>
                </a:solidFill>
              </a:defRPr>
            </a:pPr>
            <a:r>
              <a:rPr>
                <a:solidFill>
                  <a:srgbClr val="1E1E1E"/>
                </a:solidFill>
              </a:rPr>
              <a:t>Body Level Four</a:t>
            </a:r>
          </a:p>
          <a:p>
            <a:pPr lvl="4">
              <a:defRPr>
                <a:solidFill>
                  <a:srgbClr val="000000"/>
                </a:solidFill>
              </a:defRPr>
            </a:pPr>
            <a:r>
              <a:rPr>
                <a:solidFill>
                  <a:srgbClr val="1E1E1E"/>
                </a:solidFill>
              </a:rPr>
              <a:t>Body Level Five</a:t>
            </a:r>
          </a:p>
        </p:txBody>
      </p:sp>
      <p:sp>
        <p:nvSpPr>
          <p:cNvPr id="20" name="Shape 2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2" name="Shape 2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3" name="Shape 23"/>
          <p:cNvSpPr>
            <a:spLocks noGrp="1"/>
          </p:cNvSpPr>
          <p:nvPr>
            <p:ph type="title"/>
          </p:nvPr>
        </p:nvSpPr>
        <p:spPr>
          <a:xfrm>
            <a:off x="457200" y="0"/>
            <a:ext cx="8229600" cy="3443171"/>
          </a:xfrm>
          <a:prstGeom prst="rect">
            <a:avLst/>
          </a:prstGeom>
        </p:spPr>
        <p:txBody>
          <a:bodyPr/>
          <a:lstStyle/>
          <a:p>
            <a:pPr lvl="0">
              <a:defRPr sz="1800">
                <a:solidFill>
                  <a:srgbClr val="000000"/>
                </a:solidFill>
              </a:defRPr>
            </a:pPr>
            <a:r>
              <a:rPr sz="4000">
                <a:solidFill>
                  <a:srgbClr val="1E1E1E"/>
                </a:solidFill>
              </a:rPr>
              <a:t>Title Text</a:t>
            </a:r>
          </a:p>
        </p:txBody>
      </p:sp>
      <p:sp>
        <p:nvSpPr>
          <p:cNvPr id="24" name="Shape 24"/>
          <p:cNvSpPr>
            <a:spLocks noGrp="1"/>
          </p:cNvSpPr>
          <p:nvPr>
            <p:ph type="body" idx="1"/>
          </p:nvPr>
        </p:nvSpPr>
        <p:spPr>
          <a:xfrm>
            <a:off x="457200" y="3448536"/>
            <a:ext cx="8229600" cy="3409464"/>
          </a:xfrm>
          <a:prstGeom prst="rect">
            <a:avLst/>
          </a:prstGeom>
        </p:spPr>
        <p:txBody>
          <a:bodyPr/>
          <a:lstStyle>
            <a:lvl1pPr marL="0" indent="0">
              <a:spcBef>
                <a:spcPts val="600"/>
              </a:spcBef>
              <a:buSzTx/>
              <a:buFontTx/>
              <a:buNone/>
              <a:defRPr sz="2700">
                <a:solidFill>
                  <a:srgbClr val="8F8F8F"/>
                </a:solidFill>
              </a:defRPr>
            </a:lvl1pPr>
            <a:lvl2pPr marL="0" indent="0">
              <a:spcBef>
                <a:spcPts val="600"/>
              </a:spcBef>
              <a:buSzTx/>
              <a:buFontTx/>
              <a:buNone/>
              <a:defRPr sz="2700">
                <a:solidFill>
                  <a:srgbClr val="8F8F8F"/>
                </a:solidFill>
              </a:defRPr>
            </a:lvl2pPr>
            <a:lvl3pPr marL="0" indent="0">
              <a:spcBef>
                <a:spcPts val="600"/>
              </a:spcBef>
              <a:buSzTx/>
              <a:buFontTx/>
              <a:buNone/>
              <a:defRPr sz="2700">
                <a:solidFill>
                  <a:srgbClr val="8F8F8F"/>
                </a:solidFill>
              </a:defRPr>
            </a:lvl3pPr>
            <a:lvl4pPr marL="0" indent="0">
              <a:spcBef>
                <a:spcPts val="600"/>
              </a:spcBef>
              <a:buSzTx/>
              <a:buFontTx/>
              <a:buNone/>
              <a:defRPr sz="2700">
                <a:solidFill>
                  <a:srgbClr val="8F8F8F"/>
                </a:solidFill>
              </a:defRPr>
            </a:lvl4pPr>
            <a:lvl5pPr marL="0" indent="0">
              <a:spcBef>
                <a:spcPts val="600"/>
              </a:spcBef>
              <a:buSzTx/>
              <a:buFontTx/>
              <a:buNone/>
              <a:defRPr sz="2700">
                <a:solidFill>
                  <a:srgbClr val="8F8F8F"/>
                </a:solidFill>
              </a:defRPr>
            </a:lvl5pPr>
          </a:lstStyle>
          <a:p>
            <a:pPr lvl="0">
              <a:defRPr sz="1800">
                <a:solidFill>
                  <a:srgbClr val="000000"/>
                </a:solidFill>
              </a:defRPr>
            </a:pPr>
            <a:r>
              <a:rPr sz="2700">
                <a:solidFill>
                  <a:srgbClr val="8F8F8F"/>
                </a:solidFill>
              </a:rPr>
              <a:t>Body Level One</a:t>
            </a:r>
          </a:p>
          <a:p>
            <a:pPr lvl="1">
              <a:defRPr sz="1800">
                <a:solidFill>
                  <a:srgbClr val="000000"/>
                </a:solidFill>
              </a:defRPr>
            </a:pPr>
            <a:r>
              <a:rPr sz="2700">
                <a:solidFill>
                  <a:srgbClr val="8F8F8F"/>
                </a:solidFill>
              </a:rPr>
              <a:t>Body Level Two</a:t>
            </a:r>
          </a:p>
          <a:p>
            <a:pPr lvl="2">
              <a:defRPr sz="1800">
                <a:solidFill>
                  <a:srgbClr val="000000"/>
                </a:solidFill>
              </a:defRPr>
            </a:pPr>
            <a:r>
              <a:rPr sz="2700">
                <a:solidFill>
                  <a:srgbClr val="8F8F8F"/>
                </a:solidFill>
              </a:rPr>
              <a:t>Body Level Three</a:t>
            </a:r>
          </a:p>
          <a:p>
            <a:pPr lvl="3">
              <a:defRPr sz="1800">
                <a:solidFill>
                  <a:srgbClr val="000000"/>
                </a:solidFill>
              </a:defRPr>
            </a:pPr>
            <a:r>
              <a:rPr sz="2700">
                <a:solidFill>
                  <a:srgbClr val="8F8F8F"/>
                </a:solidFill>
              </a:rPr>
              <a:t>Body Level Four</a:t>
            </a:r>
          </a:p>
          <a:p>
            <a:pPr lvl="4">
              <a:defRPr sz="1800">
                <a:solidFill>
                  <a:srgbClr val="000000"/>
                </a:solidFill>
              </a:defRPr>
            </a:pPr>
            <a:r>
              <a:rPr sz="2700">
                <a:solidFill>
                  <a:srgbClr val="8F8F8F"/>
                </a:solidFill>
              </a:rPr>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6" name="Shape 26"/>
          <p:cNvSpPr>
            <a:spLocks noGrp="1"/>
          </p:cNvSpPr>
          <p:nvPr>
            <p:ph type="title"/>
          </p:nvPr>
        </p:nvSpPr>
        <p:spPr>
          <a:prstGeom prst="rect">
            <a:avLst/>
          </a:prstGeom>
        </p:spPr>
        <p:txBody>
          <a:bodyPr/>
          <a:lstStyle/>
          <a:p>
            <a:pPr lvl="0">
              <a:defRPr sz="1800">
                <a:solidFill>
                  <a:srgbClr val="000000"/>
                </a:solidFill>
              </a:defRPr>
            </a:pPr>
            <a:r>
              <a:rPr sz="4000">
                <a:solidFill>
                  <a:srgbClr val="1E1E1E"/>
                </a:solidFill>
              </a:rPr>
              <a:t>Title Text</a:t>
            </a:r>
          </a:p>
        </p:txBody>
      </p:sp>
      <p:sp>
        <p:nvSpPr>
          <p:cNvPr id="27" name="Shape 27"/>
          <p:cNvSpPr>
            <a:spLocks noGrp="1"/>
          </p:cNvSpPr>
          <p:nvPr>
            <p:ph type="body" idx="1"/>
          </p:nvPr>
        </p:nvSpPr>
        <p:spPr>
          <a:xfrm>
            <a:off x="457200" y="1417637"/>
            <a:ext cx="4040188" cy="757238"/>
          </a:xfrm>
          <a:prstGeom prst="rect">
            <a:avLst/>
          </a:prstGeom>
        </p:spPr>
        <p:txBody>
          <a:bodyPr anchor="b"/>
          <a:lstStyle>
            <a:lvl1pPr marL="0" indent="0">
              <a:buSzTx/>
              <a:buFontTx/>
              <a:buNone/>
            </a:lvl1pPr>
            <a:lvl2pPr marL="0" indent="0">
              <a:buSzTx/>
              <a:buFontTx/>
              <a:buNone/>
            </a:lvl2pPr>
            <a:lvl3pPr marL="0" indent="0">
              <a:buSzTx/>
              <a:buFontTx/>
              <a:buNone/>
            </a:lvl3pPr>
            <a:lvl4pPr marL="0" indent="0">
              <a:buSzTx/>
              <a:buFontTx/>
              <a:buNone/>
            </a:lvl4pPr>
            <a:lvl5pPr marL="0" indent="0">
              <a:buSzTx/>
              <a:buFontTx/>
              <a:buNone/>
            </a:lvl5pPr>
          </a:lstStyle>
          <a:p>
            <a:pPr lvl="0">
              <a:defRPr>
                <a:solidFill>
                  <a:srgbClr val="000000"/>
                </a:solidFill>
              </a:defRPr>
            </a:pPr>
            <a:r>
              <a:rPr>
                <a:solidFill>
                  <a:srgbClr val="1E1E1E"/>
                </a:solidFill>
              </a:rPr>
              <a:t>Body Level One</a:t>
            </a:r>
          </a:p>
          <a:p>
            <a:pPr lvl="1">
              <a:defRPr>
                <a:solidFill>
                  <a:srgbClr val="000000"/>
                </a:solidFill>
              </a:defRPr>
            </a:pPr>
            <a:r>
              <a:rPr>
                <a:solidFill>
                  <a:srgbClr val="1E1E1E"/>
                </a:solidFill>
              </a:rPr>
              <a:t>Body Level Two</a:t>
            </a:r>
          </a:p>
          <a:p>
            <a:pPr lvl="2">
              <a:defRPr>
                <a:solidFill>
                  <a:srgbClr val="000000"/>
                </a:solidFill>
              </a:defRPr>
            </a:pPr>
            <a:r>
              <a:rPr>
                <a:solidFill>
                  <a:srgbClr val="1E1E1E"/>
                </a:solidFill>
              </a:rPr>
              <a:t>Body Level Three</a:t>
            </a:r>
          </a:p>
          <a:p>
            <a:pPr lvl="3">
              <a:defRPr>
                <a:solidFill>
                  <a:srgbClr val="000000"/>
                </a:solidFill>
              </a:defRPr>
            </a:pPr>
            <a:r>
              <a:rPr>
                <a:solidFill>
                  <a:srgbClr val="1E1E1E"/>
                </a:solidFill>
              </a:rPr>
              <a:t>Body Level Four</a:t>
            </a:r>
          </a:p>
          <a:p>
            <a:pPr lvl="4">
              <a:defRPr>
                <a:solidFill>
                  <a:srgbClr val="000000"/>
                </a:solidFill>
              </a:defRPr>
            </a:pPr>
            <a:r>
              <a:rPr>
                <a:solidFill>
                  <a:srgbClr val="1E1E1E"/>
                </a:solidFill>
              </a:rPr>
              <a:t>Body Level Five</a:t>
            </a:r>
          </a:p>
        </p:txBody>
      </p:sp>
      <p:sp>
        <p:nvSpPr>
          <p:cNvPr id="28" name="Shape 2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0" name="Shape 30"/>
          <p:cNvSpPr>
            <a:spLocks noGrp="1"/>
          </p:cNvSpPr>
          <p:nvPr>
            <p:ph type="title"/>
          </p:nvPr>
        </p:nvSpPr>
        <p:spPr>
          <a:prstGeom prst="rect">
            <a:avLst/>
          </a:prstGeom>
        </p:spPr>
        <p:txBody>
          <a:bodyPr/>
          <a:lstStyle/>
          <a:p>
            <a:pPr lvl="0">
              <a:defRPr sz="1800">
                <a:solidFill>
                  <a:srgbClr val="000000"/>
                </a:solidFill>
              </a:defRPr>
            </a:pPr>
            <a:r>
              <a:rPr sz="4000">
                <a:solidFill>
                  <a:srgbClr val="1E1E1E"/>
                </a:solidFill>
              </a:rPr>
              <a:t>Title Text</a:t>
            </a:r>
          </a:p>
        </p:txBody>
      </p:sp>
      <p:sp>
        <p:nvSpPr>
          <p:cNvPr id="31" name="Shape 3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ntent &amp; Image">
    <p:spTree>
      <p:nvGrpSpPr>
        <p:cNvPr id="1" name=""/>
        <p:cNvGrpSpPr/>
        <p:nvPr/>
      </p:nvGrpSpPr>
      <p:grpSpPr>
        <a:xfrm>
          <a:off x="0" y="0"/>
          <a:ext cx="0" cy="0"/>
          <a:chOff x="0" y="0"/>
          <a:chExt cx="0" cy="0"/>
        </a:xfrm>
      </p:grpSpPr>
      <p:sp>
        <p:nvSpPr>
          <p:cNvPr id="33" name="Shape 33"/>
          <p:cNvSpPr>
            <a:spLocks noGrp="1"/>
          </p:cNvSpPr>
          <p:nvPr>
            <p:ph type="title"/>
          </p:nvPr>
        </p:nvSpPr>
        <p:spPr>
          <a:prstGeom prst="rect">
            <a:avLst/>
          </a:prstGeom>
        </p:spPr>
        <p:txBody>
          <a:bodyPr/>
          <a:lstStyle/>
          <a:p>
            <a:pPr lvl="0">
              <a:defRPr sz="1800">
                <a:solidFill>
                  <a:srgbClr val="000000"/>
                </a:solidFill>
              </a:defRPr>
            </a:pPr>
            <a:r>
              <a:rPr sz="4000">
                <a:solidFill>
                  <a:srgbClr val="1E1E1E"/>
                </a:solidFill>
              </a:rPr>
              <a:t>Title Text</a:t>
            </a:r>
          </a:p>
        </p:txBody>
      </p:sp>
      <p:sp>
        <p:nvSpPr>
          <p:cNvPr id="34" name="Shape 34"/>
          <p:cNvSpPr>
            <a:spLocks noGrp="1"/>
          </p:cNvSpPr>
          <p:nvPr>
            <p:ph type="body" idx="1"/>
          </p:nvPr>
        </p:nvSpPr>
        <p:spPr>
          <a:xfrm>
            <a:off x="457200" y="1600200"/>
            <a:ext cx="4038600" cy="5257800"/>
          </a:xfrm>
          <a:prstGeom prst="rect">
            <a:avLst/>
          </a:prstGeom>
        </p:spPr>
        <p:txBody>
          <a:bodyPr/>
          <a:lstStyle>
            <a:lvl1pPr>
              <a:defRPr>
                <a:solidFill>
                  <a:srgbClr val="3C3C3B"/>
                </a:solidFill>
              </a:defRPr>
            </a:lvl1pPr>
            <a:lvl2pPr>
              <a:defRPr>
                <a:solidFill>
                  <a:srgbClr val="3C3C3B"/>
                </a:solidFill>
              </a:defRPr>
            </a:lvl2pPr>
            <a:lvl3pPr>
              <a:defRPr>
                <a:solidFill>
                  <a:srgbClr val="3C3C3B"/>
                </a:solidFill>
              </a:defRPr>
            </a:lvl3pPr>
            <a:lvl4pPr>
              <a:defRPr>
                <a:solidFill>
                  <a:srgbClr val="3C3C3B"/>
                </a:solidFill>
              </a:defRPr>
            </a:lvl4pPr>
            <a:lvl5pPr>
              <a:defRPr>
                <a:solidFill>
                  <a:srgbClr val="3C3C3B"/>
                </a:solidFill>
              </a:defRPr>
            </a:lvl5pPr>
          </a:lstStyle>
          <a:p>
            <a:pPr lvl="0">
              <a:defRPr>
                <a:solidFill>
                  <a:srgbClr val="000000"/>
                </a:solidFill>
              </a:defRPr>
            </a:pPr>
            <a:r>
              <a:rPr>
                <a:solidFill>
                  <a:srgbClr val="3C3C3B"/>
                </a:solidFill>
              </a:rPr>
              <a:t>Body Level One</a:t>
            </a:r>
          </a:p>
          <a:p>
            <a:pPr lvl="1">
              <a:defRPr>
                <a:solidFill>
                  <a:srgbClr val="000000"/>
                </a:solidFill>
              </a:defRPr>
            </a:pPr>
            <a:r>
              <a:rPr>
                <a:solidFill>
                  <a:srgbClr val="3C3C3B"/>
                </a:solidFill>
              </a:rPr>
              <a:t>Body Level Two</a:t>
            </a:r>
          </a:p>
          <a:p>
            <a:pPr lvl="2">
              <a:defRPr>
                <a:solidFill>
                  <a:srgbClr val="000000"/>
                </a:solidFill>
              </a:defRPr>
            </a:pPr>
            <a:r>
              <a:rPr>
                <a:solidFill>
                  <a:srgbClr val="3C3C3B"/>
                </a:solidFill>
              </a:rPr>
              <a:t>Body Level Three</a:t>
            </a:r>
          </a:p>
          <a:p>
            <a:pPr lvl="3">
              <a:defRPr>
                <a:solidFill>
                  <a:srgbClr val="000000"/>
                </a:solidFill>
              </a:defRPr>
            </a:pPr>
            <a:r>
              <a:rPr>
                <a:solidFill>
                  <a:srgbClr val="3C3C3B"/>
                </a:solidFill>
              </a:rPr>
              <a:t>Body Level Four</a:t>
            </a:r>
          </a:p>
          <a:p>
            <a:pPr lvl="4">
              <a:defRPr>
                <a:solidFill>
                  <a:srgbClr val="000000"/>
                </a:solidFill>
              </a:defRPr>
            </a:pPr>
            <a:r>
              <a:rPr>
                <a:solidFill>
                  <a:srgbClr val="3C3C3B"/>
                </a:solidFill>
              </a:rPr>
              <a:t>Body Level Five</a:t>
            </a:r>
          </a:p>
        </p:txBody>
      </p:sp>
      <p:sp>
        <p:nvSpPr>
          <p:cNvPr id="35" name="Shape 3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amp; Screenshot">
    <p:spTree>
      <p:nvGrpSpPr>
        <p:cNvPr id="1" name=""/>
        <p:cNvGrpSpPr/>
        <p:nvPr/>
      </p:nvGrpSpPr>
      <p:grpSpPr>
        <a:xfrm>
          <a:off x="0" y="0"/>
          <a:ext cx="0" cy="0"/>
          <a:chOff x="0" y="0"/>
          <a:chExt cx="0" cy="0"/>
        </a:xfrm>
      </p:grpSpPr>
      <p:grpSp>
        <p:nvGrpSpPr>
          <p:cNvPr id="39" name="Group 39"/>
          <p:cNvGrpSpPr/>
          <p:nvPr/>
        </p:nvGrpSpPr>
        <p:grpSpPr>
          <a:xfrm>
            <a:off x="-6" y="1814470"/>
            <a:ext cx="9144007" cy="4747575"/>
            <a:chOff x="-1" y="0"/>
            <a:chExt cx="9144005" cy="4747573"/>
          </a:xfrm>
        </p:grpSpPr>
        <p:pic>
          <p:nvPicPr>
            <p:cNvPr id="37" name="image1.jpeg" descr="Mac.jpg"/>
            <p:cNvPicPr/>
            <p:nvPr/>
          </p:nvPicPr>
          <p:blipFill>
            <a:blip r:embed="rId2">
              <a:extLst/>
            </a:blip>
            <a:stretch>
              <a:fillRect/>
            </a:stretch>
          </p:blipFill>
          <p:spPr>
            <a:xfrm>
              <a:off x="2218267" y="-1"/>
              <a:ext cx="6925738" cy="4747575"/>
            </a:xfrm>
            <a:prstGeom prst="rect">
              <a:avLst/>
            </a:prstGeom>
            <a:ln w="12700" cap="flat">
              <a:noFill/>
              <a:miter lim="400000"/>
            </a:ln>
            <a:effectLst/>
          </p:spPr>
        </p:pic>
        <p:pic>
          <p:nvPicPr>
            <p:cNvPr id="38" name="image2.jpeg" descr="Mac.jpg"/>
            <p:cNvPicPr/>
            <p:nvPr/>
          </p:nvPicPr>
          <p:blipFill>
            <a:blip r:embed="rId3">
              <a:extLst/>
            </a:blip>
            <a:stretch>
              <a:fillRect/>
            </a:stretch>
          </p:blipFill>
          <p:spPr>
            <a:xfrm>
              <a:off x="-2" y="-1"/>
              <a:ext cx="3826939" cy="4747575"/>
            </a:xfrm>
            <a:prstGeom prst="rect">
              <a:avLst/>
            </a:prstGeom>
            <a:ln w="12700" cap="flat">
              <a:noFill/>
              <a:miter lim="400000"/>
            </a:ln>
            <a:effectLst/>
          </p:spPr>
        </p:pic>
      </p:grpSp>
      <p:sp>
        <p:nvSpPr>
          <p:cNvPr id="40" name="Shape 40"/>
          <p:cNvSpPr>
            <a:spLocks noGrp="1"/>
          </p:cNvSpPr>
          <p:nvPr>
            <p:ph type="title"/>
          </p:nvPr>
        </p:nvSpPr>
        <p:spPr>
          <a:prstGeom prst="rect">
            <a:avLst/>
          </a:prstGeom>
        </p:spPr>
        <p:txBody>
          <a:bodyPr/>
          <a:lstStyle/>
          <a:p>
            <a:pPr lvl="0">
              <a:defRPr sz="1800">
                <a:solidFill>
                  <a:srgbClr val="000000"/>
                </a:solidFill>
              </a:defRPr>
            </a:pPr>
            <a:r>
              <a:rPr sz="4000">
                <a:solidFill>
                  <a:srgbClr val="1E1E1E"/>
                </a:solidFill>
              </a:rPr>
              <a:t>Title Text</a:t>
            </a:r>
          </a:p>
        </p:txBody>
      </p:sp>
      <p:sp>
        <p:nvSpPr>
          <p:cNvPr id="41" name="Shape 41"/>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42" name="Shape 42"/>
          <p:cNvSpPr>
            <a:spLocks noGrp="1"/>
          </p:cNvSpPr>
          <p:nvPr>
            <p:ph type="body" idx="1"/>
          </p:nvPr>
        </p:nvSpPr>
        <p:spPr>
          <a:xfrm>
            <a:off x="457200" y="1600200"/>
            <a:ext cx="4038600" cy="5257800"/>
          </a:xfrm>
          <a:prstGeom prst="rect">
            <a:avLst/>
          </a:prstGeom>
        </p:spPr>
        <p:txBody>
          <a:bodyPr/>
          <a:lstStyle>
            <a:lvl1pPr>
              <a:defRPr>
                <a:solidFill>
                  <a:srgbClr val="3C3C3B"/>
                </a:solidFill>
              </a:defRPr>
            </a:lvl1pPr>
            <a:lvl2pPr>
              <a:defRPr>
                <a:solidFill>
                  <a:srgbClr val="3C3C3B"/>
                </a:solidFill>
              </a:defRPr>
            </a:lvl2pPr>
            <a:lvl3pPr>
              <a:defRPr>
                <a:solidFill>
                  <a:srgbClr val="3C3C3B"/>
                </a:solidFill>
              </a:defRPr>
            </a:lvl3pPr>
            <a:lvl4pPr>
              <a:defRPr>
                <a:solidFill>
                  <a:srgbClr val="3C3C3B"/>
                </a:solidFill>
              </a:defRPr>
            </a:lvl4pPr>
            <a:lvl5pPr>
              <a:defRPr>
                <a:solidFill>
                  <a:srgbClr val="3C3C3B"/>
                </a:solidFill>
              </a:defRPr>
            </a:lvl5pPr>
          </a:lstStyle>
          <a:p>
            <a:pPr lvl="0">
              <a:defRPr>
                <a:solidFill>
                  <a:srgbClr val="000000"/>
                </a:solidFill>
              </a:defRPr>
            </a:pPr>
            <a:r>
              <a:rPr>
                <a:solidFill>
                  <a:srgbClr val="3C3C3B"/>
                </a:solidFill>
              </a:rPr>
              <a:t>Body Level One</a:t>
            </a:r>
          </a:p>
          <a:p>
            <a:pPr lvl="1">
              <a:defRPr>
                <a:solidFill>
                  <a:srgbClr val="000000"/>
                </a:solidFill>
              </a:defRPr>
            </a:pPr>
            <a:r>
              <a:rPr>
                <a:solidFill>
                  <a:srgbClr val="3C3C3B"/>
                </a:solidFill>
              </a:rPr>
              <a:t>Body Level Two</a:t>
            </a:r>
          </a:p>
          <a:p>
            <a:pPr lvl="2">
              <a:defRPr>
                <a:solidFill>
                  <a:srgbClr val="000000"/>
                </a:solidFill>
              </a:defRPr>
            </a:pPr>
            <a:r>
              <a:rPr>
                <a:solidFill>
                  <a:srgbClr val="3C3C3B"/>
                </a:solidFill>
              </a:rPr>
              <a:t>Body Level Three</a:t>
            </a:r>
          </a:p>
          <a:p>
            <a:pPr lvl="3">
              <a:defRPr>
                <a:solidFill>
                  <a:srgbClr val="000000"/>
                </a:solidFill>
              </a:defRPr>
            </a:pPr>
            <a:r>
              <a:rPr>
                <a:solidFill>
                  <a:srgbClr val="3C3C3B"/>
                </a:solidFill>
              </a:rPr>
              <a:t>Body Level Four</a:t>
            </a:r>
          </a:p>
          <a:p>
            <a:pPr lvl="4">
              <a:defRPr>
                <a:solidFill>
                  <a:srgbClr val="000000"/>
                </a:solidFill>
              </a:defRPr>
            </a:pPr>
            <a:r>
              <a:rPr>
                <a:solidFill>
                  <a:srgbClr val="3C3C3B"/>
                </a:solidFill>
              </a:rP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44" name="Shape 44"/>
          <p:cNvSpPr>
            <a:spLocks noGrp="1"/>
          </p:cNvSpPr>
          <p:nvPr>
            <p:ph type="title"/>
          </p:nvPr>
        </p:nvSpPr>
        <p:spPr>
          <a:xfrm>
            <a:off x="457200" y="0"/>
            <a:ext cx="8229600" cy="5357570"/>
          </a:xfrm>
          <a:prstGeom prst="rect">
            <a:avLst/>
          </a:prstGeom>
        </p:spPr>
        <p:txBody>
          <a:bodyPr/>
          <a:lstStyle>
            <a:lvl1pPr>
              <a:defRPr sz="1800"/>
            </a:lvl1pPr>
          </a:lstStyle>
          <a:p>
            <a:pPr lvl="0">
              <a:defRPr>
                <a:solidFill>
                  <a:srgbClr val="000000"/>
                </a:solidFill>
              </a:defRPr>
            </a:pPr>
            <a:r>
              <a:rPr>
                <a:solidFill>
                  <a:srgbClr val="1E1E1E"/>
                </a:solidFill>
              </a:rPr>
              <a:t>Title Text</a:t>
            </a:r>
          </a:p>
        </p:txBody>
      </p:sp>
      <p:sp>
        <p:nvSpPr>
          <p:cNvPr id="45" name="Shape 45"/>
          <p:cNvSpPr>
            <a:spLocks noGrp="1"/>
          </p:cNvSpPr>
          <p:nvPr>
            <p:ph type="body" idx="1"/>
          </p:nvPr>
        </p:nvSpPr>
        <p:spPr>
          <a:xfrm>
            <a:off x="457200" y="5367337"/>
            <a:ext cx="8229600" cy="1490666"/>
          </a:xfrm>
          <a:prstGeom prst="rect">
            <a:avLst/>
          </a:prstGeom>
        </p:spPr>
        <p:txBody>
          <a:bodyPr>
            <a:normAutofit/>
          </a:bodyPr>
          <a:lstStyle>
            <a:lvl1pPr marL="0" indent="0">
              <a:spcBef>
                <a:spcPts val="300"/>
              </a:spcBef>
              <a:buSzTx/>
              <a:buFontTx/>
              <a:buNone/>
              <a:defRPr sz="1500">
                <a:solidFill>
                  <a:srgbClr val="3C3C3B"/>
                </a:solidFill>
              </a:defRPr>
            </a:lvl1pPr>
            <a:lvl2pPr marL="0" indent="0">
              <a:spcBef>
                <a:spcPts val="300"/>
              </a:spcBef>
              <a:buSzTx/>
              <a:buFontTx/>
              <a:buNone/>
              <a:defRPr sz="1500">
                <a:solidFill>
                  <a:srgbClr val="3C3C3B"/>
                </a:solidFill>
              </a:defRPr>
            </a:lvl2pPr>
            <a:lvl3pPr marL="0" indent="0">
              <a:spcBef>
                <a:spcPts val="300"/>
              </a:spcBef>
              <a:buSzTx/>
              <a:buFontTx/>
              <a:buNone/>
              <a:defRPr sz="1500">
                <a:solidFill>
                  <a:srgbClr val="3C3C3B"/>
                </a:solidFill>
              </a:defRPr>
            </a:lvl3pPr>
            <a:lvl4pPr marL="0" indent="0">
              <a:spcBef>
                <a:spcPts val="300"/>
              </a:spcBef>
              <a:buSzTx/>
              <a:buFontTx/>
              <a:buNone/>
              <a:defRPr sz="1500">
                <a:solidFill>
                  <a:srgbClr val="3C3C3B"/>
                </a:solidFill>
              </a:defRPr>
            </a:lvl4pPr>
            <a:lvl5pPr marL="0" indent="0">
              <a:spcBef>
                <a:spcPts val="300"/>
              </a:spcBef>
              <a:buSzTx/>
              <a:buFontTx/>
              <a:buNone/>
              <a:defRPr sz="1500">
                <a:solidFill>
                  <a:srgbClr val="3C3C3B"/>
                </a:solidFill>
              </a:defRPr>
            </a:lvl5pPr>
          </a:lstStyle>
          <a:p>
            <a:pPr lvl="0">
              <a:defRPr sz="1800">
                <a:solidFill>
                  <a:srgbClr val="000000"/>
                </a:solidFill>
              </a:defRPr>
            </a:pPr>
            <a:r>
              <a:rPr sz="1500">
                <a:solidFill>
                  <a:srgbClr val="3C3C3B"/>
                </a:solidFill>
              </a:rPr>
              <a:t>Body Level One</a:t>
            </a:r>
          </a:p>
          <a:p>
            <a:pPr lvl="1">
              <a:defRPr sz="1800">
                <a:solidFill>
                  <a:srgbClr val="000000"/>
                </a:solidFill>
              </a:defRPr>
            </a:pPr>
            <a:r>
              <a:rPr sz="1500">
                <a:solidFill>
                  <a:srgbClr val="3C3C3B"/>
                </a:solidFill>
              </a:rPr>
              <a:t>Body Level Two</a:t>
            </a:r>
          </a:p>
          <a:p>
            <a:pPr lvl="2">
              <a:defRPr sz="1800">
                <a:solidFill>
                  <a:srgbClr val="000000"/>
                </a:solidFill>
              </a:defRPr>
            </a:pPr>
            <a:r>
              <a:rPr sz="1500">
                <a:solidFill>
                  <a:srgbClr val="3C3C3B"/>
                </a:solidFill>
              </a:rPr>
              <a:t>Body Level Three</a:t>
            </a:r>
          </a:p>
          <a:p>
            <a:pPr lvl="3">
              <a:defRPr sz="1800">
                <a:solidFill>
                  <a:srgbClr val="000000"/>
                </a:solidFill>
              </a:defRPr>
            </a:pPr>
            <a:r>
              <a:rPr sz="1500">
                <a:solidFill>
                  <a:srgbClr val="3C3C3B"/>
                </a:solidFill>
              </a:rPr>
              <a:t>Body Level Four</a:t>
            </a:r>
          </a:p>
          <a:p>
            <a:pPr lvl="4">
              <a:defRPr sz="1800">
                <a:solidFill>
                  <a:srgbClr val="000000"/>
                </a:solidFill>
              </a:defRPr>
            </a:pPr>
            <a:r>
              <a:rPr sz="1500">
                <a:solidFill>
                  <a:srgbClr val="3C3C3B"/>
                </a:solidFill>
              </a:rPr>
              <a:t>Body Level Five</a:t>
            </a:r>
          </a:p>
        </p:txBody>
      </p:sp>
      <p:sp>
        <p:nvSpPr>
          <p:cNvPr id="46" name="Shape 4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3" y="6565693"/>
            <a:ext cx="9212390" cy="302080"/>
          </a:xfrm>
          <a:prstGeom prst="rect">
            <a:avLst/>
          </a:prstGeom>
          <a:solidFill>
            <a:srgbClr val="880F19"/>
          </a:solidFill>
          <a:ln w="12700">
            <a:miter lim="400000"/>
          </a:ln>
        </p:spPr>
        <p:txBody>
          <a:bodyPr lIns="0" tIns="0" rIns="0" bIns="0" anchor="ctr"/>
          <a:lstStyle/>
          <a:p>
            <a:pPr lvl="0" algn="ctr">
              <a:defRPr>
                <a:solidFill>
                  <a:srgbClr val="791223"/>
                </a:solidFill>
                <a:latin typeface="Calibri"/>
                <a:ea typeface="Calibri"/>
                <a:cs typeface="Calibri"/>
                <a:sym typeface="Calibri"/>
              </a:defRPr>
            </a:pPr>
            <a:endParaRPr/>
          </a:p>
        </p:txBody>
      </p:sp>
      <p:pic>
        <p:nvPicPr>
          <p:cNvPr id="3" name="image1.png" descr="Logo-01.png"/>
          <p:cNvPicPr/>
          <p:nvPr/>
        </p:nvPicPr>
        <p:blipFill>
          <a:blip r:embed="rId10">
            <a:extLst/>
          </a:blip>
          <a:stretch>
            <a:fillRect/>
          </a:stretch>
        </p:blipFill>
        <p:spPr>
          <a:xfrm>
            <a:off x="6877538" y="181429"/>
            <a:ext cx="2119878" cy="418090"/>
          </a:xfrm>
          <a:prstGeom prst="rect">
            <a:avLst/>
          </a:prstGeom>
          <a:ln w="12700">
            <a:miter lim="400000"/>
          </a:ln>
        </p:spPr>
      </p:pic>
      <p:sp>
        <p:nvSpPr>
          <p:cNvPr id="4" name="Shape 4"/>
          <p:cNvSpPr>
            <a:spLocks noGrp="1"/>
          </p:cNvSpPr>
          <p:nvPr>
            <p:ph type="title"/>
          </p:nvPr>
        </p:nvSpPr>
        <p:spPr>
          <a:xfrm>
            <a:off x="457200" y="0"/>
            <a:ext cx="8229600" cy="14176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a:bodyPr>
          <a:lstStyle/>
          <a:p>
            <a:pPr lvl="0">
              <a:defRPr sz="1800">
                <a:solidFill>
                  <a:srgbClr val="000000"/>
                </a:solidFill>
              </a:defRPr>
            </a:pPr>
            <a:r>
              <a:rPr sz="4000">
                <a:solidFill>
                  <a:srgbClr val="1E1E1E"/>
                </a:solidFill>
              </a:rPr>
              <a:t>Title Text</a:t>
            </a:r>
          </a:p>
        </p:txBody>
      </p:sp>
      <p:sp>
        <p:nvSpPr>
          <p:cNvPr id="5" name="Shape 5"/>
          <p:cNvSpPr>
            <a:spLocks noGrp="1"/>
          </p:cNvSpPr>
          <p:nvPr>
            <p:ph type="body" idx="1"/>
          </p:nvPr>
        </p:nvSpPr>
        <p:spPr>
          <a:xfrm>
            <a:off x="457200" y="2569308"/>
            <a:ext cx="8229600" cy="428869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lvl="0">
              <a:defRPr>
                <a:solidFill>
                  <a:srgbClr val="000000"/>
                </a:solidFill>
              </a:defRPr>
            </a:pPr>
            <a:r>
              <a:rPr>
                <a:solidFill>
                  <a:srgbClr val="1E1E1E"/>
                </a:solidFill>
              </a:rPr>
              <a:t>Body Level One</a:t>
            </a:r>
          </a:p>
          <a:p>
            <a:pPr lvl="1">
              <a:defRPr>
                <a:solidFill>
                  <a:srgbClr val="000000"/>
                </a:solidFill>
              </a:defRPr>
            </a:pPr>
            <a:r>
              <a:rPr>
                <a:solidFill>
                  <a:srgbClr val="1E1E1E"/>
                </a:solidFill>
              </a:rPr>
              <a:t>Body Level Two</a:t>
            </a:r>
          </a:p>
          <a:p>
            <a:pPr lvl="2">
              <a:defRPr>
                <a:solidFill>
                  <a:srgbClr val="000000"/>
                </a:solidFill>
              </a:defRPr>
            </a:pPr>
            <a:r>
              <a:rPr>
                <a:solidFill>
                  <a:srgbClr val="1E1E1E"/>
                </a:solidFill>
              </a:rPr>
              <a:t>Body Level Three</a:t>
            </a:r>
          </a:p>
          <a:p>
            <a:pPr lvl="3">
              <a:defRPr>
                <a:solidFill>
                  <a:srgbClr val="000000"/>
                </a:solidFill>
              </a:defRPr>
            </a:pPr>
            <a:r>
              <a:rPr>
                <a:solidFill>
                  <a:srgbClr val="1E1E1E"/>
                </a:solidFill>
              </a:rPr>
              <a:t>Body Level Four</a:t>
            </a:r>
          </a:p>
          <a:p>
            <a:pPr lvl="4">
              <a:defRPr>
                <a:solidFill>
                  <a:srgbClr val="000000"/>
                </a:solidFill>
              </a:defRPr>
            </a:pPr>
            <a:r>
              <a:rPr>
                <a:solidFill>
                  <a:srgbClr val="1E1E1E"/>
                </a:solidFill>
              </a:rPr>
              <a:t>Body Level Five</a:t>
            </a:r>
          </a:p>
        </p:txBody>
      </p:sp>
      <p:sp>
        <p:nvSpPr>
          <p:cNvPr id="6" name="Shape 6"/>
          <p:cNvSpPr>
            <a:spLocks noGrp="1"/>
          </p:cNvSpPr>
          <p:nvPr>
            <p:ph type="sldNum" sz="quarter" idx="2"/>
          </p:nvPr>
        </p:nvSpPr>
        <p:spPr>
          <a:xfrm>
            <a:off x="6553200" y="6278071"/>
            <a:ext cx="2133600" cy="243837"/>
          </a:xfrm>
          <a:prstGeom prst="rect">
            <a:avLst/>
          </a:prstGeom>
          <a:ln w="12700">
            <a:miter lim="400000"/>
          </a:ln>
        </p:spPr>
        <p:txBody>
          <a:bodyPr lIns="45718" tIns="45718" rIns="45718" bIns="45718" anchor="b">
            <a:spAutoFit/>
          </a:bodyPr>
          <a:lstStyle>
            <a:lvl1pPr algn="r">
              <a:defRPr sz="1000">
                <a:solidFill>
                  <a:srgbClr val="8F8F8F"/>
                </a:solidFill>
                <a:latin typeface="Lucida Grande"/>
                <a:ea typeface="Lucida Grande"/>
                <a:cs typeface="Lucida Grande"/>
                <a:sym typeface="Lucida Grande"/>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med"/>
  <p:txStyles>
    <p:titleStyle>
      <a:lvl1pPr defTabSz="457200">
        <a:defRPr sz="4000">
          <a:solidFill>
            <a:srgbClr val="1E1E1E"/>
          </a:solidFill>
          <a:latin typeface="+mj-lt"/>
          <a:ea typeface="+mj-ea"/>
          <a:cs typeface="+mj-cs"/>
          <a:sym typeface="Helvetica Neue"/>
        </a:defRPr>
      </a:lvl1pPr>
      <a:lvl2pPr defTabSz="457200">
        <a:defRPr sz="4000">
          <a:solidFill>
            <a:srgbClr val="1E1E1E"/>
          </a:solidFill>
          <a:latin typeface="+mj-lt"/>
          <a:ea typeface="+mj-ea"/>
          <a:cs typeface="+mj-cs"/>
          <a:sym typeface="Helvetica Neue"/>
        </a:defRPr>
      </a:lvl2pPr>
      <a:lvl3pPr defTabSz="457200">
        <a:defRPr sz="4000">
          <a:solidFill>
            <a:srgbClr val="1E1E1E"/>
          </a:solidFill>
          <a:latin typeface="+mj-lt"/>
          <a:ea typeface="+mj-ea"/>
          <a:cs typeface="+mj-cs"/>
          <a:sym typeface="Helvetica Neue"/>
        </a:defRPr>
      </a:lvl3pPr>
      <a:lvl4pPr defTabSz="457200">
        <a:defRPr sz="4000">
          <a:solidFill>
            <a:srgbClr val="1E1E1E"/>
          </a:solidFill>
          <a:latin typeface="+mj-lt"/>
          <a:ea typeface="+mj-ea"/>
          <a:cs typeface="+mj-cs"/>
          <a:sym typeface="Helvetica Neue"/>
        </a:defRPr>
      </a:lvl4pPr>
      <a:lvl5pPr defTabSz="457200">
        <a:defRPr sz="4000">
          <a:solidFill>
            <a:srgbClr val="1E1E1E"/>
          </a:solidFill>
          <a:latin typeface="+mj-lt"/>
          <a:ea typeface="+mj-ea"/>
          <a:cs typeface="+mj-cs"/>
          <a:sym typeface="Helvetica Neue"/>
        </a:defRPr>
      </a:lvl5pPr>
      <a:lvl6pPr defTabSz="457200">
        <a:defRPr sz="4000">
          <a:solidFill>
            <a:srgbClr val="1E1E1E"/>
          </a:solidFill>
          <a:latin typeface="+mj-lt"/>
          <a:ea typeface="+mj-ea"/>
          <a:cs typeface="+mj-cs"/>
          <a:sym typeface="Helvetica Neue"/>
        </a:defRPr>
      </a:lvl6pPr>
      <a:lvl7pPr defTabSz="457200">
        <a:defRPr sz="4000">
          <a:solidFill>
            <a:srgbClr val="1E1E1E"/>
          </a:solidFill>
          <a:latin typeface="+mj-lt"/>
          <a:ea typeface="+mj-ea"/>
          <a:cs typeface="+mj-cs"/>
          <a:sym typeface="Helvetica Neue"/>
        </a:defRPr>
      </a:lvl7pPr>
      <a:lvl8pPr defTabSz="457200">
        <a:defRPr sz="4000">
          <a:solidFill>
            <a:srgbClr val="1E1E1E"/>
          </a:solidFill>
          <a:latin typeface="+mj-lt"/>
          <a:ea typeface="+mj-ea"/>
          <a:cs typeface="+mj-cs"/>
          <a:sym typeface="Helvetica Neue"/>
        </a:defRPr>
      </a:lvl8pPr>
      <a:lvl9pPr defTabSz="457200">
        <a:defRPr sz="4000">
          <a:solidFill>
            <a:srgbClr val="1E1E1E"/>
          </a:solidFill>
          <a:latin typeface="+mj-lt"/>
          <a:ea typeface="+mj-ea"/>
          <a:cs typeface="+mj-cs"/>
          <a:sym typeface="Helvetica Neue"/>
        </a:defRPr>
      </a:lvl9pPr>
    </p:titleStyle>
    <p:bodyStyle>
      <a:lvl1pPr marL="177800" indent="-177800" defTabSz="457200">
        <a:spcBef>
          <a:spcPts val="400"/>
        </a:spcBef>
        <a:buSzPct val="100000"/>
        <a:buFont typeface="Arial"/>
        <a:buChar char="•"/>
        <a:defRPr>
          <a:solidFill>
            <a:srgbClr val="1E1E1E"/>
          </a:solidFill>
          <a:latin typeface="+mj-lt"/>
          <a:ea typeface="+mj-ea"/>
          <a:cs typeface="+mj-cs"/>
          <a:sym typeface="Helvetica Neue"/>
        </a:defRPr>
      </a:lvl1pPr>
      <a:lvl2pPr marL="541337" indent="-269875" defTabSz="457200">
        <a:spcBef>
          <a:spcPts val="400"/>
        </a:spcBef>
        <a:buSzPct val="100000"/>
        <a:buFont typeface="Arial"/>
        <a:buChar char="–"/>
        <a:defRPr>
          <a:solidFill>
            <a:srgbClr val="1E1E1E"/>
          </a:solidFill>
          <a:latin typeface="+mj-lt"/>
          <a:ea typeface="+mj-ea"/>
          <a:cs typeface="+mj-cs"/>
          <a:sym typeface="Helvetica Neue"/>
        </a:defRPr>
      </a:lvl2pPr>
      <a:lvl3pPr marL="804862" indent="-228600" defTabSz="457200">
        <a:spcBef>
          <a:spcPts val="400"/>
        </a:spcBef>
        <a:buSzPct val="100000"/>
        <a:buFont typeface="Arial"/>
        <a:buChar char="•"/>
        <a:defRPr>
          <a:solidFill>
            <a:srgbClr val="1E1E1E"/>
          </a:solidFill>
          <a:latin typeface="+mj-lt"/>
          <a:ea typeface="+mj-ea"/>
          <a:cs typeface="+mj-cs"/>
          <a:sym typeface="Helvetica Neue"/>
        </a:defRPr>
      </a:lvl3pPr>
      <a:lvl4pPr marL="1120456" indent="-274319" defTabSz="457200">
        <a:spcBef>
          <a:spcPts val="400"/>
        </a:spcBef>
        <a:buSzPct val="100000"/>
        <a:buFont typeface="Arial"/>
        <a:buChar char="–"/>
        <a:defRPr>
          <a:solidFill>
            <a:srgbClr val="1E1E1E"/>
          </a:solidFill>
          <a:latin typeface="+mj-lt"/>
          <a:ea typeface="+mj-ea"/>
          <a:cs typeface="+mj-cs"/>
          <a:sym typeface="Helvetica Neue"/>
        </a:defRPr>
      </a:lvl4pPr>
      <a:lvl5pPr marL="1491672" indent="-374072" defTabSz="457200">
        <a:spcBef>
          <a:spcPts val="400"/>
        </a:spcBef>
        <a:buSzPct val="100000"/>
        <a:buFont typeface="Arial"/>
        <a:buChar char="»"/>
        <a:defRPr>
          <a:solidFill>
            <a:srgbClr val="1E1E1E"/>
          </a:solidFill>
          <a:latin typeface="+mj-lt"/>
          <a:ea typeface="+mj-ea"/>
          <a:cs typeface="+mj-cs"/>
          <a:sym typeface="Helvetica Neue"/>
        </a:defRPr>
      </a:lvl5pPr>
      <a:lvl6pPr marL="2491738" indent="-205738" defTabSz="457200">
        <a:spcBef>
          <a:spcPts val="400"/>
        </a:spcBef>
        <a:buSzPct val="100000"/>
        <a:buFont typeface="Arial"/>
        <a:buChar char="•"/>
        <a:defRPr>
          <a:solidFill>
            <a:srgbClr val="1E1E1E"/>
          </a:solidFill>
          <a:latin typeface="+mj-lt"/>
          <a:ea typeface="+mj-ea"/>
          <a:cs typeface="+mj-cs"/>
          <a:sym typeface="Helvetica Neue"/>
        </a:defRPr>
      </a:lvl6pPr>
      <a:lvl7pPr marL="2948938" indent="-205738" defTabSz="457200">
        <a:spcBef>
          <a:spcPts val="400"/>
        </a:spcBef>
        <a:buSzPct val="100000"/>
        <a:buFont typeface="Arial"/>
        <a:buChar char="•"/>
        <a:defRPr>
          <a:solidFill>
            <a:srgbClr val="1E1E1E"/>
          </a:solidFill>
          <a:latin typeface="+mj-lt"/>
          <a:ea typeface="+mj-ea"/>
          <a:cs typeface="+mj-cs"/>
          <a:sym typeface="Helvetica Neue"/>
        </a:defRPr>
      </a:lvl7pPr>
      <a:lvl8pPr marL="3406140" indent="-205738" defTabSz="457200">
        <a:spcBef>
          <a:spcPts val="400"/>
        </a:spcBef>
        <a:buSzPct val="100000"/>
        <a:buFont typeface="Arial"/>
        <a:buChar char="•"/>
        <a:defRPr>
          <a:solidFill>
            <a:srgbClr val="1E1E1E"/>
          </a:solidFill>
          <a:latin typeface="+mj-lt"/>
          <a:ea typeface="+mj-ea"/>
          <a:cs typeface="+mj-cs"/>
          <a:sym typeface="Helvetica Neue"/>
        </a:defRPr>
      </a:lvl8pPr>
      <a:lvl9pPr marL="3863340" indent="-205740" defTabSz="457200">
        <a:spcBef>
          <a:spcPts val="400"/>
        </a:spcBef>
        <a:buSzPct val="100000"/>
        <a:buFont typeface="Arial"/>
        <a:buChar char="•"/>
        <a:defRPr>
          <a:solidFill>
            <a:srgbClr val="1E1E1E"/>
          </a:solidFill>
          <a:latin typeface="+mj-lt"/>
          <a:ea typeface="+mj-ea"/>
          <a:cs typeface="+mj-cs"/>
          <a:sym typeface="Helvetica Neue"/>
        </a:defRPr>
      </a:lvl9pPr>
    </p:bodyStyle>
    <p:otherStyle>
      <a:lvl1pPr algn="r" defTabSz="457200">
        <a:defRPr sz="1000">
          <a:solidFill>
            <a:schemeClr val="tx1"/>
          </a:solidFill>
          <a:latin typeface="+mn-lt"/>
          <a:ea typeface="+mn-ea"/>
          <a:cs typeface="+mn-cs"/>
          <a:sym typeface="Lucida Grande"/>
        </a:defRPr>
      </a:lvl1pPr>
      <a:lvl2pPr algn="r" defTabSz="457200">
        <a:defRPr sz="1000">
          <a:solidFill>
            <a:schemeClr val="tx1"/>
          </a:solidFill>
          <a:latin typeface="+mn-lt"/>
          <a:ea typeface="+mn-ea"/>
          <a:cs typeface="+mn-cs"/>
          <a:sym typeface="Lucida Grande"/>
        </a:defRPr>
      </a:lvl2pPr>
      <a:lvl3pPr algn="r" defTabSz="457200">
        <a:defRPr sz="1000">
          <a:solidFill>
            <a:schemeClr val="tx1"/>
          </a:solidFill>
          <a:latin typeface="+mn-lt"/>
          <a:ea typeface="+mn-ea"/>
          <a:cs typeface="+mn-cs"/>
          <a:sym typeface="Lucida Grande"/>
        </a:defRPr>
      </a:lvl3pPr>
      <a:lvl4pPr algn="r" defTabSz="457200">
        <a:defRPr sz="1000">
          <a:solidFill>
            <a:schemeClr val="tx1"/>
          </a:solidFill>
          <a:latin typeface="+mn-lt"/>
          <a:ea typeface="+mn-ea"/>
          <a:cs typeface="+mn-cs"/>
          <a:sym typeface="Lucida Grande"/>
        </a:defRPr>
      </a:lvl4pPr>
      <a:lvl5pPr algn="r" defTabSz="457200">
        <a:defRPr sz="1000">
          <a:solidFill>
            <a:schemeClr val="tx1"/>
          </a:solidFill>
          <a:latin typeface="+mn-lt"/>
          <a:ea typeface="+mn-ea"/>
          <a:cs typeface="+mn-cs"/>
          <a:sym typeface="Lucida Grande"/>
        </a:defRPr>
      </a:lvl5pPr>
      <a:lvl6pPr algn="r" defTabSz="457200">
        <a:defRPr sz="1000">
          <a:solidFill>
            <a:schemeClr val="tx1"/>
          </a:solidFill>
          <a:latin typeface="+mn-lt"/>
          <a:ea typeface="+mn-ea"/>
          <a:cs typeface="+mn-cs"/>
          <a:sym typeface="Lucida Grande"/>
        </a:defRPr>
      </a:lvl6pPr>
      <a:lvl7pPr algn="r" defTabSz="457200">
        <a:defRPr sz="1000">
          <a:solidFill>
            <a:schemeClr val="tx1"/>
          </a:solidFill>
          <a:latin typeface="+mn-lt"/>
          <a:ea typeface="+mn-ea"/>
          <a:cs typeface="+mn-cs"/>
          <a:sym typeface="Lucida Grande"/>
        </a:defRPr>
      </a:lvl7pPr>
      <a:lvl8pPr algn="r" defTabSz="457200">
        <a:defRPr sz="1000">
          <a:solidFill>
            <a:schemeClr val="tx1"/>
          </a:solidFill>
          <a:latin typeface="+mn-lt"/>
          <a:ea typeface="+mn-ea"/>
          <a:cs typeface="+mn-cs"/>
          <a:sym typeface="Lucida Grande"/>
        </a:defRPr>
      </a:lvl8pPr>
      <a:lvl9pPr algn="r" defTabSz="457200">
        <a:defRPr sz="1000">
          <a:solidFill>
            <a:schemeClr val="tx1"/>
          </a:solidFill>
          <a:latin typeface="+mn-lt"/>
          <a:ea typeface="+mn-ea"/>
          <a:cs typeface="+mn-cs"/>
          <a:sym typeface="Lucida Grand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e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7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hyperlink" Target="http://community.mendeley.com/guides" TargetMode="External"/><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sldNum" sz="quarter" idx="2"/>
          </p:nvPr>
        </p:nvSpPr>
        <p:spPr>
          <a:xfrm>
            <a:off x="6553200" y="6278071"/>
            <a:ext cx="2133600" cy="243843"/>
          </a:xfrm>
          <a:prstGeom prst="rect">
            <a:avLst/>
          </a:prstGeom>
          <a:extLst>
            <a:ext uri="{C572A759-6A51-4108-AA02-DFA0A04FC94B}">
              <ma14:wrappingTextBoxFlag xmlns:ma14="http://schemas.microsoft.com/office/mac/drawingml/2011/main" val="1"/>
            </a:ext>
          </a:extLst>
        </p:spPr>
        <p:txBody>
          <a:bodyPr lIns="0" tIns="0" rIns="0" bIns="0">
            <a:normAutofit/>
          </a:bodyPr>
          <a:lstStyle>
            <a:lvl1pPr defTabSz="448055">
              <a:defRPr sz="900"/>
            </a:lvl1pPr>
          </a:lstStyle>
          <a:p>
            <a:pPr lvl="0">
              <a:defRPr sz="1800">
                <a:solidFill>
                  <a:srgbClr val="000000"/>
                </a:solidFill>
              </a:defRPr>
            </a:pPr>
            <a:fld id="{86CB4B4D-7CA3-9044-876B-883B54F8677D}" type="slidenum">
              <a:rPr sz="900">
                <a:solidFill>
                  <a:srgbClr val="8F8F8F"/>
                </a:solidFill>
              </a:rPr>
              <a:t>1</a:t>
            </a:fld>
            <a:endParaRPr sz="900">
              <a:solidFill>
                <a:srgbClr val="8F8F8F"/>
              </a:solidFill>
            </a:endParaRPr>
          </a:p>
        </p:txBody>
      </p:sp>
      <p:sp>
        <p:nvSpPr>
          <p:cNvPr id="4" name="Shape 55"/>
          <p:cNvSpPr>
            <a:spLocks noGrp="1"/>
          </p:cNvSpPr>
          <p:nvPr>
            <p:ph type="title"/>
          </p:nvPr>
        </p:nvSpPr>
        <p:spPr>
          <a:xfrm>
            <a:off x="457200" y="1587820"/>
            <a:ext cx="8229600" cy="2465921"/>
          </a:xfrm>
          <a:prstGeom prst="rect">
            <a:avLst/>
          </a:prstGeom>
        </p:spPr>
        <p:txBody>
          <a:bodyPr/>
          <a:lstStyle/>
          <a:p>
            <a:pPr lvl="0">
              <a:defRPr sz="1800">
                <a:solidFill>
                  <a:srgbClr val="000000"/>
                </a:solidFill>
              </a:defRPr>
            </a:pPr>
            <a:r>
              <a:rPr lang="es-ES_tradnl" sz="4000" dirty="0" err="1" smtClean="0">
                <a:solidFill>
                  <a:srgbClr val="1E1E1E"/>
                </a:solidFill>
              </a:rPr>
              <a:t>Mendeley</a:t>
            </a:r>
            <a:endParaRPr lang="es-ES_tradnl" sz="4000" dirty="0">
              <a:solidFill>
                <a:srgbClr val="1E1E1E"/>
              </a:solidFill>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p:cNvSpPr>
          <p:nvPr>
            <p:ph type="sldNum" sz="quarter" idx="2"/>
          </p:nvPr>
        </p:nvSpPr>
        <p:spPr>
          <a:xfrm>
            <a:off x="6553200" y="6278071"/>
            <a:ext cx="2133600" cy="243843"/>
          </a:xfrm>
          <a:prstGeom prst="rect">
            <a:avLst/>
          </a:prstGeom>
          <a:extLst>
            <a:ext uri="{C572A759-6A51-4108-AA02-DFA0A04FC94B}">
              <ma14:wrappingTextBoxFlag xmlns:ma14="http://schemas.microsoft.com/office/mac/drawingml/2011/main" val="1"/>
            </a:ext>
          </a:extLst>
        </p:spPr>
        <p:txBody>
          <a:bodyPr lIns="0" tIns="0" rIns="0" bIns="0">
            <a:normAutofit/>
          </a:bodyPr>
          <a:lstStyle>
            <a:lvl1pPr defTabSz="448055">
              <a:defRPr sz="900"/>
            </a:lvl1pPr>
          </a:lstStyle>
          <a:p>
            <a:pPr lvl="0">
              <a:defRPr sz="1800">
                <a:solidFill>
                  <a:srgbClr val="000000"/>
                </a:solidFill>
              </a:defRPr>
            </a:pPr>
            <a:fld id="{86CB4B4D-7CA3-9044-876B-883B54F8677D}" type="slidenum">
              <a:rPr sz="900">
                <a:solidFill>
                  <a:srgbClr val="8F8F8F"/>
                </a:solidFill>
              </a:rPr>
              <a:t>10</a:t>
            </a:fld>
            <a:endParaRPr sz="900">
              <a:solidFill>
                <a:srgbClr val="8F8F8F"/>
              </a:solidFill>
            </a:endParaRPr>
          </a:p>
        </p:txBody>
      </p:sp>
      <p:sp>
        <p:nvSpPr>
          <p:cNvPr id="104" name="Shape 104"/>
          <p:cNvSpPr/>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a:bodyPr>
          <a:lstStyle>
            <a:lvl1pPr>
              <a:defRPr sz="4000">
                <a:solidFill>
                  <a:srgbClr val="1E1E1D"/>
                </a:solidFill>
                <a:latin typeface="+mj-lt"/>
                <a:ea typeface="+mj-ea"/>
                <a:cs typeface="+mj-cs"/>
                <a:sym typeface="Helvetica Neue"/>
              </a:defRPr>
            </a:lvl1pPr>
          </a:lstStyle>
          <a:p>
            <a:pPr lvl="0">
              <a:defRPr sz="1800">
                <a:solidFill>
                  <a:srgbClr val="000000"/>
                </a:solidFill>
              </a:defRPr>
            </a:pPr>
            <a:r>
              <a:rPr lang="es-ES_tradnl" sz="4000" dirty="0" smtClean="0">
                <a:solidFill>
                  <a:srgbClr val="1E1E1D"/>
                </a:solidFill>
              </a:rPr>
              <a:t>Iniciando</a:t>
            </a:r>
            <a:endParaRPr sz="4000" dirty="0">
              <a:solidFill>
                <a:srgbClr val="1E1E1D"/>
              </a:solidFill>
            </a:endParaRPr>
          </a:p>
        </p:txBody>
      </p:sp>
      <p:pic>
        <p:nvPicPr>
          <p:cNvPr id="105" name="image18.png"/>
          <p:cNvPicPr/>
          <p:nvPr/>
        </p:nvPicPr>
        <p:blipFill>
          <a:blip r:embed="rId3">
            <a:extLst/>
          </a:blip>
          <a:stretch>
            <a:fillRect/>
          </a:stretch>
        </p:blipFill>
        <p:spPr>
          <a:xfrm>
            <a:off x="1541465" y="1932721"/>
            <a:ext cx="6061070" cy="3737928"/>
          </a:xfrm>
          <a:prstGeom prst="rect">
            <a:avLst/>
          </a:prstGeom>
          <a:solidFill>
            <a:schemeClr val="accent2"/>
          </a:solidFill>
          <a:ln w="12700">
            <a:miter lim="400000"/>
          </a:ln>
        </p:spPr>
      </p:pic>
    </p:spTree>
    <p:extLst>
      <p:ext uri="{BB962C8B-B14F-4D97-AF65-F5344CB8AC3E}">
        <p14:creationId xmlns:p14="http://schemas.microsoft.com/office/powerpoint/2010/main" val="1848520019"/>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p:cNvSpPr>
          <p:nvPr>
            <p:ph type="title"/>
          </p:nvPr>
        </p:nvSpPr>
        <p:spPr>
          <a:xfrm>
            <a:off x="457200" y="274638"/>
            <a:ext cx="8229600" cy="1143001"/>
          </a:xfrm>
          <a:prstGeom prst="rect">
            <a:avLst/>
          </a:prstGeom>
        </p:spPr>
        <p:txBody>
          <a:bodyPr/>
          <a:lstStyle>
            <a:lvl1pPr>
              <a:defRPr>
                <a:solidFill>
                  <a:srgbClr val="1E1E1D"/>
                </a:solidFill>
              </a:defRPr>
            </a:lvl1pPr>
          </a:lstStyle>
          <a:p>
            <a:pPr lvl="0">
              <a:defRPr sz="1800">
                <a:solidFill>
                  <a:srgbClr val="000000"/>
                </a:solidFill>
              </a:defRPr>
            </a:pPr>
            <a:r>
              <a:rPr lang="es-ES_tradnl" sz="4000" dirty="0" smtClean="0">
                <a:solidFill>
                  <a:srgbClr val="1E1E1D"/>
                </a:solidFill>
              </a:rPr>
              <a:t>Escritorio </a:t>
            </a:r>
            <a:r>
              <a:rPr sz="4000" dirty="0" smtClean="0">
                <a:solidFill>
                  <a:srgbClr val="1E1E1D"/>
                </a:solidFill>
              </a:rPr>
              <a:t>Mendeley</a:t>
            </a:r>
            <a:endParaRPr sz="4000" dirty="0">
              <a:solidFill>
                <a:srgbClr val="1E1E1D"/>
              </a:solidFill>
            </a:endParaRPr>
          </a:p>
        </p:txBody>
      </p:sp>
      <p:pic>
        <p:nvPicPr>
          <p:cNvPr id="110" name="image19.png"/>
          <p:cNvPicPr/>
          <p:nvPr/>
        </p:nvPicPr>
        <p:blipFill>
          <a:blip r:embed="rId3">
            <a:extLst/>
          </a:blip>
          <a:stretch>
            <a:fillRect/>
          </a:stretch>
        </p:blipFill>
        <p:spPr>
          <a:xfrm>
            <a:off x="854723" y="1806219"/>
            <a:ext cx="7502939" cy="4157880"/>
          </a:xfrm>
          <a:prstGeom prst="rect">
            <a:avLst/>
          </a:prstGeom>
          <a:ln w="12700">
            <a:miter lim="400000"/>
          </a:ln>
          <a:effectLst>
            <a:outerShdw blurRad="63500" rotWithShape="0">
              <a:srgbClr val="000000">
                <a:alpha val="39999"/>
              </a:srgbClr>
            </a:outerShdw>
          </a:effectLst>
        </p:spPr>
      </p:pic>
    </p:spTree>
    <p:extLst>
      <p:ext uri="{BB962C8B-B14F-4D97-AF65-F5344CB8AC3E}">
        <p14:creationId xmlns:p14="http://schemas.microsoft.com/office/powerpoint/2010/main" val="990526343"/>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p:cNvSpPr>
          <p:nvPr>
            <p:ph type="title"/>
          </p:nvPr>
        </p:nvSpPr>
        <p:spPr>
          <a:xfrm>
            <a:off x="457200" y="274638"/>
            <a:ext cx="8229600" cy="1143001"/>
          </a:xfrm>
          <a:prstGeom prst="rect">
            <a:avLst/>
          </a:prstGeom>
        </p:spPr>
        <p:txBody>
          <a:bodyPr lIns="0" tIns="0" rIns="0" bIns="0"/>
          <a:lstStyle>
            <a:lvl1pPr>
              <a:defRPr>
                <a:solidFill>
                  <a:srgbClr val="1E1E1D"/>
                </a:solidFill>
              </a:defRPr>
            </a:lvl1pPr>
          </a:lstStyle>
          <a:p>
            <a:pPr lvl="0">
              <a:defRPr sz="1800">
                <a:solidFill>
                  <a:srgbClr val="000000"/>
                </a:solidFill>
              </a:defRPr>
            </a:pPr>
            <a:r>
              <a:rPr sz="4000">
                <a:solidFill>
                  <a:srgbClr val="1E1E1D"/>
                </a:solidFill>
              </a:rPr>
              <a:t>Mendeley Web</a:t>
            </a:r>
          </a:p>
        </p:txBody>
      </p:sp>
      <p:pic>
        <p:nvPicPr>
          <p:cNvPr id="115" name="image20.png"/>
          <p:cNvPicPr/>
          <p:nvPr/>
        </p:nvPicPr>
        <p:blipFill>
          <a:blip r:embed="rId3">
            <a:extLst/>
          </a:blip>
          <a:stretch>
            <a:fillRect/>
          </a:stretch>
        </p:blipFill>
        <p:spPr>
          <a:xfrm>
            <a:off x="332546" y="1704879"/>
            <a:ext cx="8547294" cy="4114602"/>
          </a:xfrm>
          <a:prstGeom prst="rect">
            <a:avLst/>
          </a:prstGeom>
          <a:ln w="12700">
            <a:miter lim="400000"/>
          </a:ln>
          <a:effectLst>
            <a:outerShdw blurRad="63500" rotWithShape="0">
              <a:srgbClr val="000000">
                <a:alpha val="39999"/>
              </a:srgbClr>
            </a:outerShdw>
          </a:effectLst>
        </p:spPr>
      </p:pic>
    </p:spTree>
    <p:extLst>
      <p:ext uri="{BB962C8B-B14F-4D97-AF65-F5344CB8AC3E}">
        <p14:creationId xmlns:p14="http://schemas.microsoft.com/office/powerpoint/2010/main" val="1953161956"/>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title"/>
          </p:nvPr>
        </p:nvSpPr>
        <p:spPr>
          <a:xfrm>
            <a:off x="457200" y="3231099"/>
            <a:ext cx="8229600" cy="1362078"/>
          </a:xfrm>
          <a:prstGeom prst="rect">
            <a:avLst/>
          </a:prstGeom>
        </p:spPr>
        <p:txBody>
          <a:bodyPr/>
          <a:lstStyle/>
          <a:p>
            <a:pPr lvl="0">
              <a:defRPr sz="1800">
                <a:solidFill>
                  <a:srgbClr val="000000"/>
                </a:solidFill>
              </a:defRPr>
            </a:pPr>
            <a:r>
              <a:rPr lang="es-ES_tradnl" sz="4000" dirty="0" smtClean="0">
                <a:solidFill>
                  <a:srgbClr val="1E1E1E"/>
                </a:solidFill>
              </a:rPr>
              <a:t>Organizar</a:t>
            </a:r>
            <a:endParaRPr sz="4000" dirty="0">
              <a:solidFill>
                <a:srgbClr val="1E1E1E"/>
              </a:solidFill>
            </a:endParaRPr>
          </a:p>
        </p:txBody>
      </p:sp>
      <p:sp>
        <p:nvSpPr>
          <p:cNvPr id="120" name="Shape 120"/>
          <p:cNvSpPr>
            <a:spLocks noGrp="1"/>
          </p:cNvSpPr>
          <p:nvPr>
            <p:ph type="body" idx="1"/>
          </p:nvPr>
        </p:nvSpPr>
        <p:spPr>
          <a:xfrm>
            <a:off x="457200" y="4483103"/>
            <a:ext cx="8229600" cy="1500190"/>
          </a:xfrm>
          <a:prstGeom prst="rect">
            <a:avLst/>
          </a:prstGeom>
        </p:spPr>
        <p:txBody>
          <a:bodyPr lIns="0" tIns="0" rIns="0" bIns="0">
            <a:normAutofit/>
          </a:bodyPr>
          <a:lstStyle/>
          <a:p>
            <a:pPr lvl="0">
              <a:defRPr sz="1800">
                <a:solidFill>
                  <a:srgbClr val="000000"/>
                </a:solidFill>
              </a:defRPr>
            </a:pPr>
            <a:r>
              <a:rPr lang="es-ES_tradnl" sz="2700" dirty="0" smtClean="0">
                <a:solidFill>
                  <a:srgbClr val="8F8F8F"/>
                </a:solidFill>
              </a:rPr>
              <a:t>Configurando una librería</a:t>
            </a:r>
            <a:endParaRPr sz="2700" dirty="0">
              <a:solidFill>
                <a:srgbClr val="8F8F8F"/>
              </a:solidFill>
            </a:endParaRPr>
          </a:p>
        </p:txBody>
      </p:sp>
      <p:pic>
        <p:nvPicPr>
          <p:cNvPr id="121" name="image25.png"/>
          <p:cNvPicPr/>
          <p:nvPr/>
        </p:nvPicPr>
        <p:blipFill>
          <a:blip r:embed="rId3">
            <a:extLst/>
          </a:blip>
          <a:stretch>
            <a:fillRect/>
          </a:stretch>
        </p:blipFill>
        <p:spPr>
          <a:xfrm>
            <a:off x="4191603" y="1921122"/>
            <a:ext cx="4292123" cy="3015758"/>
          </a:xfrm>
          <a:prstGeom prst="rect">
            <a:avLst/>
          </a:prstGeom>
          <a:ln w="12700">
            <a:miter lim="400000"/>
          </a:ln>
        </p:spPr>
      </p:pic>
    </p:spTree>
    <p:extLst>
      <p:ext uri="{BB962C8B-B14F-4D97-AF65-F5344CB8AC3E}">
        <p14:creationId xmlns:p14="http://schemas.microsoft.com/office/powerpoint/2010/main" val="205323247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title"/>
          </p:nvPr>
        </p:nvSpPr>
        <p:spPr>
          <a:xfrm>
            <a:off x="457200" y="274638"/>
            <a:ext cx="8229600" cy="1143001"/>
          </a:xfrm>
          <a:prstGeom prst="rect">
            <a:avLst/>
          </a:prstGeom>
        </p:spPr>
        <p:txBody>
          <a:bodyPr/>
          <a:lstStyle>
            <a:lvl1pPr>
              <a:defRPr>
                <a:solidFill>
                  <a:srgbClr val="1E1E1D"/>
                </a:solidFill>
              </a:defRPr>
            </a:lvl1pPr>
          </a:lstStyle>
          <a:p>
            <a:pPr lvl="0">
              <a:defRPr sz="1800">
                <a:solidFill>
                  <a:srgbClr val="000000"/>
                </a:solidFill>
              </a:defRPr>
            </a:pPr>
            <a:r>
              <a:rPr lang="es-ES_tradnl" sz="4000" dirty="0" smtClean="0">
                <a:solidFill>
                  <a:srgbClr val="1E1E1D"/>
                </a:solidFill>
              </a:rPr>
              <a:t>Referencias y Documentos</a:t>
            </a:r>
            <a:endParaRPr lang="es-ES_tradnl" sz="4000" dirty="0">
              <a:solidFill>
                <a:srgbClr val="1E1E1D"/>
              </a:solidFill>
            </a:endParaRPr>
          </a:p>
        </p:txBody>
      </p:sp>
      <p:grpSp>
        <p:nvGrpSpPr>
          <p:cNvPr id="131" name="Group 131"/>
          <p:cNvGrpSpPr/>
          <p:nvPr/>
        </p:nvGrpSpPr>
        <p:grpSpPr>
          <a:xfrm>
            <a:off x="2048558" y="2308486"/>
            <a:ext cx="5115271" cy="2757242"/>
            <a:chOff x="-1" y="-1"/>
            <a:chExt cx="5115269" cy="2757240"/>
          </a:xfrm>
        </p:grpSpPr>
        <p:grpSp>
          <p:nvGrpSpPr>
            <p:cNvPr id="129" name="Group 129"/>
            <p:cNvGrpSpPr/>
            <p:nvPr/>
          </p:nvGrpSpPr>
          <p:grpSpPr>
            <a:xfrm>
              <a:off x="-2" y="-2"/>
              <a:ext cx="5115271" cy="1143005"/>
              <a:chOff x="0" y="0"/>
              <a:chExt cx="5115269" cy="1143003"/>
            </a:xfrm>
          </p:grpSpPr>
          <p:pic>
            <p:nvPicPr>
              <p:cNvPr id="126" name="image26.png"/>
              <p:cNvPicPr/>
              <p:nvPr/>
            </p:nvPicPr>
            <p:blipFill>
              <a:blip r:embed="rId3">
                <a:extLst/>
              </a:blip>
              <a:stretch>
                <a:fillRect/>
              </a:stretch>
            </p:blipFill>
            <p:spPr>
              <a:xfrm>
                <a:off x="4172871" y="44127"/>
                <a:ext cx="942398" cy="1054749"/>
              </a:xfrm>
              <a:prstGeom prst="rect">
                <a:avLst/>
              </a:prstGeom>
              <a:ln w="12700" cap="flat">
                <a:noFill/>
                <a:miter lim="400000"/>
              </a:ln>
              <a:effectLst/>
            </p:spPr>
          </p:pic>
          <p:sp>
            <p:nvSpPr>
              <p:cNvPr id="127" name="Shape 127"/>
              <p:cNvSpPr/>
              <p:nvPr/>
            </p:nvSpPr>
            <p:spPr>
              <a:xfrm>
                <a:off x="903585" y="571501"/>
                <a:ext cx="3081160" cy="2"/>
              </a:xfrm>
              <a:prstGeom prst="line">
                <a:avLst/>
              </a:prstGeom>
              <a:noFill/>
              <a:ln w="88900" cap="rnd">
                <a:solidFill>
                  <a:srgbClr val="AF171F"/>
                </a:solidFill>
                <a:custDash>
                  <a:ds d="100000" sp="200000"/>
                </a:custDash>
                <a:round/>
                <a:tailEnd type="triangle" w="med" len="med"/>
              </a:ln>
              <a:effectLst>
                <a:outerShdw blurRad="38100" dist="20000" dir="5400000" rotWithShape="0">
                  <a:srgbClr val="000000">
                    <a:alpha val="38000"/>
                  </a:srgbClr>
                </a:outerShdw>
              </a:effectLst>
            </p:spPr>
            <p:txBody>
              <a:bodyPr wrap="square" lIns="0" tIns="0" rIns="0" bIns="0" numCol="1" anchor="t">
                <a:noAutofit/>
              </a:bodyPr>
              <a:lstStyle/>
              <a:p>
                <a:pPr lvl="0">
                  <a:defRPr sz="1200">
                    <a:solidFill>
                      <a:srgbClr val="000000"/>
                    </a:solidFill>
                  </a:defRPr>
                </a:pPr>
                <a:endParaRPr/>
              </a:p>
            </p:txBody>
          </p:sp>
          <p:pic>
            <p:nvPicPr>
              <p:cNvPr id="128" name="image9.png"/>
              <p:cNvPicPr/>
              <p:nvPr/>
            </p:nvPicPr>
            <p:blipFill>
              <a:blip r:embed="rId4">
                <a:extLst/>
              </a:blip>
              <a:stretch>
                <a:fillRect/>
              </a:stretch>
            </p:blipFill>
            <p:spPr>
              <a:xfrm>
                <a:off x="-1" y="-1"/>
                <a:ext cx="912094" cy="1143005"/>
              </a:xfrm>
              <a:prstGeom prst="rect">
                <a:avLst/>
              </a:prstGeom>
              <a:ln w="12700" cap="flat">
                <a:noFill/>
                <a:miter lim="400000"/>
              </a:ln>
              <a:effectLst/>
            </p:spPr>
          </p:pic>
        </p:grpSp>
        <p:pic>
          <p:nvPicPr>
            <p:cNvPr id="130" name="image26.png"/>
            <p:cNvPicPr/>
            <p:nvPr/>
          </p:nvPicPr>
          <p:blipFill>
            <a:blip r:embed="rId3">
              <a:extLst/>
            </a:blip>
            <a:stretch>
              <a:fillRect/>
            </a:stretch>
          </p:blipFill>
          <p:spPr>
            <a:xfrm>
              <a:off x="2086434" y="1702491"/>
              <a:ext cx="942397" cy="1054749"/>
            </a:xfrm>
            <a:prstGeom prst="rect">
              <a:avLst/>
            </a:prstGeom>
            <a:ln w="12700" cap="flat">
              <a:noFill/>
              <a:miter lim="400000"/>
            </a:ln>
            <a:effectLst/>
          </p:spPr>
        </p:pic>
      </p:grpSp>
    </p:spTree>
    <p:extLst>
      <p:ext uri="{BB962C8B-B14F-4D97-AF65-F5344CB8AC3E}">
        <p14:creationId xmlns:p14="http://schemas.microsoft.com/office/powerpoint/2010/main" val="403068011"/>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xfrm>
            <a:off x="457200" y="274638"/>
            <a:ext cx="8229600" cy="1143001"/>
          </a:xfrm>
          <a:prstGeom prst="rect">
            <a:avLst/>
          </a:prstGeom>
        </p:spPr>
        <p:txBody>
          <a:bodyPr/>
          <a:lstStyle>
            <a:lvl1pPr>
              <a:defRPr>
                <a:solidFill>
                  <a:srgbClr val="1E1E1D"/>
                </a:solidFill>
              </a:defRPr>
            </a:lvl1pPr>
          </a:lstStyle>
          <a:p>
            <a:pPr lvl="0">
              <a:defRPr sz="1800">
                <a:solidFill>
                  <a:srgbClr val="000000"/>
                </a:solidFill>
              </a:defRPr>
            </a:pPr>
            <a:r>
              <a:rPr lang="es-ES_tradnl" sz="4000" dirty="0" smtClean="0">
                <a:solidFill>
                  <a:srgbClr val="1E1E1D"/>
                </a:solidFill>
              </a:rPr>
              <a:t>Agregando</a:t>
            </a:r>
            <a:r>
              <a:rPr sz="4000" dirty="0" smtClean="0">
                <a:solidFill>
                  <a:srgbClr val="1E1E1D"/>
                </a:solidFill>
              </a:rPr>
              <a:t> Document</a:t>
            </a:r>
            <a:r>
              <a:rPr lang="es-ES_tradnl" sz="4000" dirty="0" smtClean="0">
                <a:solidFill>
                  <a:srgbClr val="1E1E1D"/>
                </a:solidFill>
              </a:rPr>
              <a:t>o</a:t>
            </a:r>
            <a:r>
              <a:rPr sz="4000" dirty="0" smtClean="0">
                <a:solidFill>
                  <a:srgbClr val="1E1E1D"/>
                </a:solidFill>
              </a:rPr>
              <a:t>s</a:t>
            </a:r>
            <a:endParaRPr sz="4000" dirty="0">
              <a:solidFill>
                <a:srgbClr val="1E1E1D"/>
              </a:solidFill>
            </a:endParaRPr>
          </a:p>
        </p:txBody>
      </p:sp>
      <p:sp>
        <p:nvSpPr>
          <p:cNvPr id="136" name="Shape 136"/>
          <p:cNvSpPr/>
          <p:nvPr/>
        </p:nvSpPr>
        <p:spPr>
          <a:xfrm>
            <a:off x="530122" y="1931615"/>
            <a:ext cx="406457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0">
              <a:defRPr>
                <a:solidFill>
                  <a:srgbClr val="000000"/>
                </a:solidFill>
              </a:defRPr>
            </a:pPr>
            <a:r>
              <a:rPr dirty="0" smtClean="0">
                <a:solidFill>
                  <a:srgbClr val="1E1E1D"/>
                </a:solidFill>
                <a:latin typeface="+mj-lt"/>
                <a:ea typeface="+mj-ea"/>
                <a:cs typeface="+mj-cs"/>
                <a:sym typeface="Helvetica Neue"/>
              </a:rPr>
              <a:t>Selec</a:t>
            </a:r>
            <a:r>
              <a:rPr lang="es-ES_tradnl" dirty="0" err="1" smtClean="0">
                <a:solidFill>
                  <a:srgbClr val="1E1E1D"/>
                </a:solidFill>
                <a:latin typeface="+mj-lt"/>
                <a:ea typeface="+mj-ea"/>
                <a:cs typeface="+mj-cs"/>
                <a:sym typeface="Helvetica Neue"/>
              </a:rPr>
              <a:t>cionar</a:t>
            </a:r>
            <a:r>
              <a:rPr lang="es-ES_tradnl" dirty="0" smtClean="0">
                <a:solidFill>
                  <a:srgbClr val="1E1E1D"/>
                </a:solidFill>
                <a:latin typeface="+mj-lt"/>
                <a:ea typeface="+mj-ea"/>
                <a:cs typeface="+mj-cs"/>
                <a:sym typeface="Helvetica Neue"/>
              </a:rPr>
              <a:t> un archivo o carpeta para </a:t>
            </a:r>
          </a:p>
          <a:p>
            <a:pPr lvl="0">
              <a:defRPr>
                <a:solidFill>
                  <a:srgbClr val="000000"/>
                </a:solidFill>
              </a:defRPr>
            </a:pPr>
            <a:r>
              <a:rPr lang="es-ES_tradnl" dirty="0" smtClean="0">
                <a:solidFill>
                  <a:srgbClr val="1E1E1D"/>
                </a:solidFill>
                <a:latin typeface="+mj-lt"/>
                <a:ea typeface="+mj-ea"/>
                <a:cs typeface="+mj-cs"/>
                <a:sym typeface="Helvetica Neue"/>
              </a:rPr>
              <a:t>Agregar desde su computador</a:t>
            </a:r>
            <a:endParaRPr dirty="0">
              <a:solidFill>
                <a:srgbClr val="1E1E1D"/>
              </a:solidFill>
              <a:latin typeface="+mj-lt"/>
              <a:ea typeface="+mj-ea"/>
              <a:cs typeface="+mj-cs"/>
              <a:sym typeface="Helvetica Neue"/>
            </a:endParaRPr>
          </a:p>
        </p:txBody>
      </p:sp>
      <p:sp>
        <p:nvSpPr>
          <p:cNvPr id="137" name="Shape 137"/>
          <p:cNvSpPr/>
          <p:nvPr/>
        </p:nvSpPr>
        <p:spPr>
          <a:xfrm>
            <a:off x="530122" y="3027109"/>
            <a:ext cx="1649473" cy="36443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1E1E1D"/>
                </a:solidFill>
                <a:latin typeface="+mj-lt"/>
                <a:ea typeface="+mj-ea"/>
                <a:cs typeface="+mj-cs"/>
                <a:sym typeface="Helvetica Neue"/>
              </a:defRPr>
            </a:lvl1pPr>
          </a:lstStyle>
          <a:p>
            <a:pPr lvl="0">
              <a:defRPr>
                <a:solidFill>
                  <a:srgbClr val="000000"/>
                </a:solidFill>
              </a:defRPr>
            </a:pPr>
            <a:r>
              <a:rPr dirty="0">
                <a:solidFill>
                  <a:srgbClr val="1E1E1D"/>
                </a:solidFill>
              </a:rPr>
              <a:t>Watch a folder </a:t>
            </a:r>
          </a:p>
        </p:txBody>
      </p:sp>
      <p:sp>
        <p:nvSpPr>
          <p:cNvPr id="138" name="Shape 138"/>
          <p:cNvSpPr/>
          <p:nvPr/>
        </p:nvSpPr>
        <p:spPr>
          <a:xfrm>
            <a:off x="538588" y="3837616"/>
            <a:ext cx="2206652" cy="9233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defRPr>
                <a:solidFill>
                  <a:srgbClr val="000000"/>
                </a:solidFill>
              </a:defRPr>
            </a:pPr>
            <a:r>
              <a:rPr lang="es-ES_tradnl" dirty="0" smtClean="0">
                <a:solidFill>
                  <a:srgbClr val="1E1E1D"/>
                </a:solidFill>
                <a:latin typeface="+mj-lt"/>
                <a:ea typeface="+mj-ea"/>
                <a:cs typeface="+mj-cs"/>
                <a:sym typeface="Helvetica Neue"/>
              </a:rPr>
              <a:t>Agregar una referencia manualmente</a:t>
            </a:r>
            <a:endParaRPr dirty="0">
              <a:solidFill>
                <a:srgbClr val="1E1E1D"/>
              </a:solidFill>
              <a:latin typeface="+mj-lt"/>
              <a:ea typeface="+mj-ea"/>
              <a:cs typeface="+mj-cs"/>
              <a:sym typeface="Helvetica Neue"/>
            </a:endParaRPr>
          </a:p>
        </p:txBody>
      </p:sp>
      <p:pic>
        <p:nvPicPr>
          <p:cNvPr id="139" name="image27.png"/>
          <p:cNvPicPr/>
          <p:nvPr/>
        </p:nvPicPr>
        <p:blipFill>
          <a:blip r:embed="rId3">
            <a:extLst/>
          </a:blip>
          <a:stretch>
            <a:fillRect/>
          </a:stretch>
        </p:blipFill>
        <p:spPr>
          <a:xfrm>
            <a:off x="2907801" y="2682169"/>
            <a:ext cx="5832525" cy="2954689"/>
          </a:xfrm>
          <a:prstGeom prst="rect">
            <a:avLst/>
          </a:prstGeom>
          <a:ln w="12700">
            <a:miter lim="400000"/>
          </a:ln>
          <a:effectLst>
            <a:outerShdw blurRad="63500" rotWithShape="0">
              <a:srgbClr val="000000">
                <a:alpha val="39999"/>
              </a:srgbClr>
            </a:outerShdw>
          </a:effectLst>
        </p:spPr>
      </p:pic>
      <p:sp>
        <p:nvSpPr>
          <p:cNvPr id="140" name="Shape 140"/>
          <p:cNvSpPr/>
          <p:nvPr/>
        </p:nvSpPr>
        <p:spPr>
          <a:xfrm flipV="1">
            <a:off x="1551454" y="3028088"/>
            <a:ext cx="1544235"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141" name="Shape 141"/>
          <p:cNvSpPr/>
          <p:nvPr/>
        </p:nvSpPr>
        <p:spPr>
          <a:xfrm>
            <a:off x="1552465" y="2578319"/>
            <a:ext cx="3" cy="455805"/>
          </a:xfrm>
          <a:prstGeom prst="line">
            <a:avLst/>
          </a:prstGeom>
          <a:ln w="38100" cap="rnd">
            <a:solidFill>
              <a:srgbClr val="AF171F"/>
            </a:solidFill>
            <a:custDash>
              <a:ds d="100000" sp="200000"/>
            </a:custDash>
            <a:round/>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142" name="Shape 142"/>
          <p:cNvSpPr/>
          <p:nvPr/>
        </p:nvSpPr>
        <p:spPr>
          <a:xfrm flipV="1">
            <a:off x="2045729" y="3230116"/>
            <a:ext cx="1049959"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143" name="Shape 143"/>
          <p:cNvSpPr/>
          <p:nvPr/>
        </p:nvSpPr>
        <p:spPr>
          <a:xfrm flipV="1">
            <a:off x="1525861" y="3405675"/>
            <a:ext cx="1569828"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144" name="Shape 144"/>
          <p:cNvSpPr/>
          <p:nvPr/>
        </p:nvSpPr>
        <p:spPr>
          <a:xfrm>
            <a:off x="1552465" y="3295813"/>
            <a:ext cx="3" cy="455805"/>
          </a:xfrm>
          <a:prstGeom prst="line">
            <a:avLst/>
          </a:prstGeom>
          <a:ln w="38100" cap="rnd">
            <a:solidFill>
              <a:srgbClr val="AF171F"/>
            </a:solidFill>
            <a:custDash>
              <a:ds d="100000" sp="200000"/>
            </a:custDash>
            <a:round/>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145" name="Shape 145"/>
          <p:cNvSpPr/>
          <p:nvPr/>
        </p:nvSpPr>
        <p:spPr>
          <a:xfrm>
            <a:off x="5421738" y="1874034"/>
            <a:ext cx="3407984" cy="55399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defRPr>
            </a:pPr>
            <a:r>
              <a:rPr dirty="0" smtClean="0">
                <a:solidFill>
                  <a:srgbClr val="1E1E1D"/>
                </a:solidFill>
                <a:latin typeface="+mj-lt"/>
                <a:ea typeface="+mj-ea"/>
                <a:cs typeface="+mj-cs"/>
                <a:sym typeface="Helvetica Neue"/>
              </a:rPr>
              <a:t>Import</a:t>
            </a:r>
            <a:r>
              <a:rPr lang="es-ES_tradnl" dirty="0" err="1" smtClean="0">
                <a:solidFill>
                  <a:srgbClr val="1E1E1D"/>
                </a:solidFill>
                <a:latin typeface="+mj-lt"/>
                <a:ea typeface="+mj-ea"/>
                <a:cs typeface="+mj-cs"/>
                <a:sym typeface="Helvetica Neue"/>
              </a:rPr>
              <a:t>ar</a:t>
            </a:r>
            <a:r>
              <a:rPr dirty="0" smtClean="0">
                <a:solidFill>
                  <a:srgbClr val="1E1E1D"/>
                </a:solidFill>
                <a:latin typeface="+mj-lt"/>
                <a:ea typeface="+mj-ea"/>
                <a:cs typeface="+mj-cs"/>
                <a:sym typeface="Helvetica Neue"/>
              </a:rPr>
              <a:t> </a:t>
            </a:r>
            <a:r>
              <a:rPr lang="es-ES_tradnl" dirty="0" smtClean="0">
                <a:solidFill>
                  <a:srgbClr val="1E1E1D"/>
                </a:solidFill>
                <a:latin typeface="+mj-lt"/>
                <a:ea typeface="+mj-ea"/>
                <a:cs typeface="+mj-cs"/>
                <a:sym typeface="Helvetica Neue"/>
              </a:rPr>
              <a:t>desde otro organizador </a:t>
            </a:r>
          </a:p>
          <a:p>
            <a:pPr lvl="0">
              <a:defRPr>
                <a:solidFill>
                  <a:srgbClr val="000000"/>
                </a:solidFill>
              </a:defRPr>
            </a:pPr>
            <a:r>
              <a:rPr lang="es-ES_tradnl" dirty="0">
                <a:solidFill>
                  <a:srgbClr val="1E1E1D"/>
                </a:solidFill>
                <a:latin typeface="+mj-lt"/>
                <a:ea typeface="+mj-ea"/>
                <a:cs typeface="+mj-cs"/>
                <a:sym typeface="Helvetica Neue"/>
              </a:rPr>
              <a:t>d</a:t>
            </a:r>
            <a:r>
              <a:rPr lang="es-ES_tradnl" dirty="0" smtClean="0">
                <a:solidFill>
                  <a:srgbClr val="1E1E1D"/>
                </a:solidFill>
                <a:latin typeface="+mj-lt"/>
                <a:ea typeface="+mj-ea"/>
                <a:cs typeface="+mj-cs"/>
                <a:sym typeface="Helvetica Neue"/>
              </a:rPr>
              <a:t>e referencias</a:t>
            </a:r>
            <a:r>
              <a:rPr dirty="0" smtClean="0">
                <a:solidFill>
                  <a:srgbClr val="1E1E1D"/>
                </a:solidFill>
                <a:latin typeface="+mj-lt"/>
                <a:ea typeface="+mj-ea"/>
                <a:cs typeface="+mj-cs"/>
                <a:sym typeface="Helvetica Neue"/>
              </a:rPr>
              <a:t> o </a:t>
            </a:r>
            <a:r>
              <a:rPr dirty="0">
                <a:solidFill>
                  <a:srgbClr val="1E1E1D"/>
                </a:solidFill>
                <a:latin typeface="+mj-lt"/>
                <a:ea typeface="+mj-ea"/>
                <a:cs typeface="+mj-cs"/>
                <a:sym typeface="Helvetica Neue"/>
              </a:rPr>
              <a:t>BibTeX</a:t>
            </a:r>
          </a:p>
        </p:txBody>
      </p:sp>
      <p:sp>
        <p:nvSpPr>
          <p:cNvPr id="146" name="Shape 146"/>
          <p:cNvSpPr/>
          <p:nvPr/>
        </p:nvSpPr>
        <p:spPr>
          <a:xfrm>
            <a:off x="6419786" y="2426204"/>
            <a:ext cx="3" cy="1228752"/>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Tree>
    <p:extLst>
      <p:ext uri="{BB962C8B-B14F-4D97-AF65-F5344CB8AC3E}">
        <p14:creationId xmlns:p14="http://schemas.microsoft.com/office/powerpoint/2010/main" val="77344691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advAuto="0"/>
      <p:bldP spid="138"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xfrm>
            <a:off x="457200" y="274638"/>
            <a:ext cx="8229600" cy="1143001"/>
          </a:xfrm>
          <a:prstGeom prst="rect">
            <a:avLst/>
          </a:prstGeom>
        </p:spPr>
        <p:txBody>
          <a:bodyPr>
            <a:normAutofit/>
          </a:bodyPr>
          <a:lstStyle>
            <a:lvl1pPr>
              <a:defRPr>
                <a:solidFill>
                  <a:srgbClr val="1E1E1D"/>
                </a:solidFill>
              </a:defRPr>
            </a:lvl1pPr>
          </a:lstStyle>
          <a:p>
            <a:pPr lvl="0">
              <a:defRPr sz="1800">
                <a:solidFill>
                  <a:srgbClr val="000000"/>
                </a:solidFill>
              </a:defRPr>
            </a:pPr>
            <a:r>
              <a:rPr lang="es-ES_tradnl" sz="4000" dirty="0" smtClean="0">
                <a:solidFill>
                  <a:srgbClr val="1E1E1D"/>
                </a:solidFill>
              </a:rPr>
              <a:t>Buscando nueva investigación</a:t>
            </a:r>
            <a:endParaRPr sz="4000" dirty="0">
              <a:solidFill>
                <a:srgbClr val="1E1E1D"/>
              </a:solidFill>
            </a:endParaRPr>
          </a:p>
        </p:txBody>
      </p:sp>
      <p:sp>
        <p:nvSpPr>
          <p:cNvPr id="151" name="Shape 151"/>
          <p:cNvSpPr/>
          <p:nvPr/>
        </p:nvSpPr>
        <p:spPr>
          <a:xfrm>
            <a:off x="816952" y="1929519"/>
            <a:ext cx="3102768"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1E1E1D"/>
                </a:solidFill>
                <a:latin typeface="+mj-lt"/>
                <a:ea typeface="+mj-ea"/>
                <a:cs typeface="+mj-cs"/>
                <a:sym typeface="Helvetica Neue"/>
              </a:defRPr>
            </a:lvl1pPr>
          </a:lstStyle>
          <a:p>
            <a:pPr lvl="0">
              <a:defRPr b="0">
                <a:solidFill>
                  <a:srgbClr val="000000"/>
                </a:solidFill>
              </a:defRPr>
            </a:pPr>
            <a:r>
              <a:rPr lang="es-ES_tradnl" b="1" dirty="0" smtClean="0">
                <a:solidFill>
                  <a:srgbClr val="1E1E1D"/>
                </a:solidFill>
              </a:rPr>
              <a:t>Importador Web </a:t>
            </a:r>
            <a:r>
              <a:rPr b="1" dirty="0" smtClean="0">
                <a:solidFill>
                  <a:srgbClr val="1E1E1D"/>
                </a:solidFill>
              </a:rPr>
              <a:t>Mendeley</a:t>
            </a:r>
            <a:endParaRPr b="1" dirty="0">
              <a:solidFill>
                <a:srgbClr val="1E1E1D"/>
              </a:solidFill>
            </a:endParaRPr>
          </a:p>
        </p:txBody>
      </p:sp>
      <p:pic>
        <p:nvPicPr>
          <p:cNvPr id="152" name="image28.png"/>
          <p:cNvPicPr/>
          <p:nvPr/>
        </p:nvPicPr>
        <p:blipFill>
          <a:blip r:embed="rId3">
            <a:extLst/>
          </a:blip>
          <a:stretch>
            <a:fillRect/>
          </a:stretch>
        </p:blipFill>
        <p:spPr>
          <a:xfrm>
            <a:off x="4444024" y="2552001"/>
            <a:ext cx="3942923" cy="2903604"/>
          </a:xfrm>
          <a:prstGeom prst="rect">
            <a:avLst/>
          </a:prstGeom>
          <a:ln w="12700">
            <a:miter lim="400000"/>
          </a:ln>
          <a:effectLst>
            <a:outerShdw blurRad="63500" rotWithShape="0">
              <a:srgbClr val="000000">
                <a:alpha val="39999"/>
              </a:srgbClr>
            </a:outerShdw>
          </a:effectLst>
        </p:spPr>
      </p:pic>
      <p:sp>
        <p:nvSpPr>
          <p:cNvPr id="153" name="Shape 153"/>
          <p:cNvSpPr/>
          <p:nvPr/>
        </p:nvSpPr>
        <p:spPr>
          <a:xfrm>
            <a:off x="4372999" y="1929519"/>
            <a:ext cx="400400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1E1E1D"/>
                </a:solidFill>
                <a:latin typeface="+mj-lt"/>
                <a:ea typeface="+mj-ea"/>
                <a:cs typeface="+mj-cs"/>
                <a:sym typeface="Helvetica Neue"/>
              </a:defRPr>
            </a:lvl1pPr>
          </a:lstStyle>
          <a:p>
            <a:pPr lvl="0">
              <a:defRPr b="0">
                <a:solidFill>
                  <a:srgbClr val="000000"/>
                </a:solidFill>
              </a:defRPr>
            </a:pPr>
            <a:r>
              <a:rPr lang="es-ES_tradnl" b="1" dirty="0" smtClean="0">
                <a:solidFill>
                  <a:srgbClr val="1E1E1D"/>
                </a:solidFill>
              </a:rPr>
              <a:t>Catálogo de investigaciones </a:t>
            </a:r>
            <a:r>
              <a:rPr b="1" dirty="0" smtClean="0">
                <a:solidFill>
                  <a:srgbClr val="1E1E1D"/>
                </a:solidFill>
              </a:rPr>
              <a:t>Mendeley</a:t>
            </a:r>
            <a:endParaRPr b="1" dirty="0">
              <a:solidFill>
                <a:srgbClr val="1E1E1D"/>
              </a:solidFill>
            </a:endParaRPr>
          </a:p>
        </p:txBody>
      </p:sp>
      <p:pic>
        <p:nvPicPr>
          <p:cNvPr id="154" name="image29.png"/>
          <p:cNvPicPr/>
          <p:nvPr/>
        </p:nvPicPr>
        <p:blipFill>
          <a:blip r:embed="rId4">
            <a:extLst/>
          </a:blip>
          <a:stretch>
            <a:fillRect/>
          </a:stretch>
        </p:blipFill>
        <p:spPr>
          <a:xfrm>
            <a:off x="594551" y="2528218"/>
            <a:ext cx="3187581" cy="2951079"/>
          </a:xfrm>
          <a:prstGeom prst="rect">
            <a:avLst/>
          </a:prstGeom>
          <a:ln w="12700">
            <a:miter lim="400000"/>
          </a:ln>
          <a:effectLst>
            <a:outerShdw blurRad="63500" rotWithShape="0">
              <a:srgbClr val="000000">
                <a:alpha val="39999"/>
              </a:srgbClr>
            </a:outerShdw>
          </a:effectLst>
        </p:spPr>
      </p:pic>
    </p:spTree>
    <p:extLst>
      <p:ext uri="{BB962C8B-B14F-4D97-AF65-F5344CB8AC3E}">
        <p14:creationId xmlns:p14="http://schemas.microsoft.com/office/powerpoint/2010/main" val="134836172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advAuto="0"/>
      <p:bldP spid="153"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p:cNvSpPr>
          <p:nvPr>
            <p:ph type="title"/>
          </p:nvPr>
        </p:nvSpPr>
        <p:spPr>
          <a:xfrm>
            <a:off x="457200" y="274638"/>
            <a:ext cx="8229600" cy="1143001"/>
          </a:xfrm>
          <a:prstGeom prst="rect">
            <a:avLst/>
          </a:prstGeom>
        </p:spPr>
        <p:txBody>
          <a:bodyPr/>
          <a:lstStyle>
            <a:lvl1pPr>
              <a:defRPr>
                <a:solidFill>
                  <a:srgbClr val="1E1E1D"/>
                </a:solidFill>
              </a:defRPr>
            </a:lvl1pPr>
          </a:lstStyle>
          <a:p>
            <a:pPr lvl="0">
              <a:defRPr sz="1800">
                <a:solidFill>
                  <a:srgbClr val="000000"/>
                </a:solidFill>
              </a:defRPr>
            </a:pPr>
            <a:r>
              <a:rPr sz="4000">
                <a:solidFill>
                  <a:srgbClr val="1E1E1D"/>
                </a:solidFill>
              </a:rPr>
              <a:t>Sync</a:t>
            </a:r>
          </a:p>
        </p:txBody>
      </p:sp>
      <p:pic>
        <p:nvPicPr>
          <p:cNvPr id="159" name="image31.png"/>
          <p:cNvPicPr/>
          <p:nvPr/>
        </p:nvPicPr>
        <p:blipFill>
          <a:blip r:embed="rId3">
            <a:extLst/>
          </a:blip>
          <a:stretch>
            <a:fillRect/>
          </a:stretch>
        </p:blipFill>
        <p:spPr>
          <a:xfrm>
            <a:off x="1991349" y="1826479"/>
            <a:ext cx="5276688" cy="1618038"/>
          </a:xfrm>
          <a:prstGeom prst="rect">
            <a:avLst/>
          </a:prstGeom>
          <a:ln w="12700">
            <a:miter lim="400000"/>
          </a:ln>
          <a:effectLst>
            <a:outerShdw blurRad="38100" dist="23000" dir="5400000" rotWithShape="0">
              <a:srgbClr val="000000">
                <a:alpha val="35000"/>
              </a:srgbClr>
            </a:outerShdw>
          </a:effectLst>
        </p:spPr>
      </p:pic>
      <p:sp>
        <p:nvSpPr>
          <p:cNvPr id="160" name="Shape 160"/>
          <p:cNvSpPr/>
          <p:nvPr/>
        </p:nvSpPr>
        <p:spPr>
          <a:xfrm flipH="1" flipV="1">
            <a:off x="6152730" y="2303710"/>
            <a:ext cx="1839207" cy="3"/>
          </a:xfrm>
          <a:prstGeom prst="line">
            <a:avLst/>
          </a:prstGeom>
          <a:ln w="762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pic>
        <p:nvPicPr>
          <p:cNvPr id="161" name="image32.png"/>
          <p:cNvPicPr/>
          <p:nvPr/>
        </p:nvPicPr>
        <p:blipFill>
          <a:blip r:embed="rId4">
            <a:extLst/>
          </a:blip>
          <a:stretch>
            <a:fillRect/>
          </a:stretch>
        </p:blipFill>
        <p:spPr>
          <a:xfrm>
            <a:off x="1015060" y="4200306"/>
            <a:ext cx="1706136" cy="989559"/>
          </a:xfrm>
          <a:prstGeom prst="rect">
            <a:avLst/>
          </a:prstGeom>
          <a:ln w="12700">
            <a:miter lim="400000"/>
          </a:ln>
        </p:spPr>
      </p:pic>
      <p:pic>
        <p:nvPicPr>
          <p:cNvPr id="162" name="image33.png"/>
          <p:cNvPicPr/>
          <p:nvPr/>
        </p:nvPicPr>
        <p:blipFill>
          <a:blip r:embed="rId5">
            <a:extLst/>
          </a:blip>
          <a:stretch>
            <a:fillRect/>
          </a:stretch>
        </p:blipFill>
        <p:spPr>
          <a:xfrm>
            <a:off x="3839274" y="4087304"/>
            <a:ext cx="1893087" cy="1215561"/>
          </a:xfrm>
          <a:prstGeom prst="rect">
            <a:avLst/>
          </a:prstGeom>
          <a:ln w="12700">
            <a:miter lim="400000"/>
          </a:ln>
        </p:spPr>
      </p:pic>
      <p:pic>
        <p:nvPicPr>
          <p:cNvPr id="163" name="image34.png"/>
          <p:cNvPicPr/>
          <p:nvPr/>
        </p:nvPicPr>
        <p:blipFill>
          <a:blip r:embed="rId6">
            <a:extLst/>
          </a:blip>
          <a:stretch>
            <a:fillRect/>
          </a:stretch>
        </p:blipFill>
        <p:spPr>
          <a:xfrm>
            <a:off x="2945826" y="4322397"/>
            <a:ext cx="668817" cy="745378"/>
          </a:xfrm>
          <a:prstGeom prst="rect">
            <a:avLst/>
          </a:prstGeom>
          <a:ln w="12700">
            <a:miter lim="400000"/>
          </a:ln>
        </p:spPr>
      </p:pic>
      <p:pic>
        <p:nvPicPr>
          <p:cNvPr id="164" name="image34.png"/>
          <p:cNvPicPr/>
          <p:nvPr/>
        </p:nvPicPr>
        <p:blipFill>
          <a:blip r:embed="rId6">
            <a:extLst/>
          </a:blip>
          <a:stretch>
            <a:fillRect/>
          </a:stretch>
        </p:blipFill>
        <p:spPr>
          <a:xfrm>
            <a:off x="5956991" y="4322397"/>
            <a:ext cx="668819" cy="745378"/>
          </a:xfrm>
          <a:prstGeom prst="rect">
            <a:avLst/>
          </a:prstGeom>
          <a:ln w="12700">
            <a:miter lim="400000"/>
          </a:ln>
        </p:spPr>
      </p:pic>
      <p:pic>
        <p:nvPicPr>
          <p:cNvPr id="165" name="image35.png"/>
          <p:cNvPicPr/>
          <p:nvPr/>
        </p:nvPicPr>
        <p:blipFill>
          <a:blip r:embed="rId7">
            <a:extLst/>
          </a:blip>
          <a:stretch>
            <a:fillRect/>
          </a:stretch>
        </p:blipFill>
        <p:spPr>
          <a:xfrm>
            <a:off x="6850442" y="4200306"/>
            <a:ext cx="1278500" cy="989559"/>
          </a:xfrm>
          <a:prstGeom prst="rect">
            <a:avLst/>
          </a:prstGeom>
          <a:ln w="12700">
            <a:miter lim="400000"/>
          </a:ln>
        </p:spPr>
      </p:pic>
    </p:spTree>
    <p:extLst>
      <p:ext uri="{BB962C8B-B14F-4D97-AF65-F5344CB8AC3E}">
        <p14:creationId xmlns:p14="http://schemas.microsoft.com/office/powerpoint/2010/main" val="132175686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p:cNvSpPr>
          <p:nvPr>
            <p:ph type="title"/>
          </p:nvPr>
        </p:nvSpPr>
        <p:spPr>
          <a:xfrm>
            <a:off x="457200" y="3231099"/>
            <a:ext cx="8229600" cy="1362078"/>
          </a:xfrm>
          <a:prstGeom prst="rect">
            <a:avLst/>
          </a:prstGeom>
        </p:spPr>
        <p:txBody>
          <a:bodyPr/>
          <a:lstStyle/>
          <a:p>
            <a:pPr lvl="0">
              <a:defRPr sz="1800">
                <a:solidFill>
                  <a:srgbClr val="000000"/>
                </a:solidFill>
              </a:defRPr>
            </a:pPr>
            <a:r>
              <a:rPr sz="4000" dirty="0" smtClean="0">
                <a:solidFill>
                  <a:srgbClr val="1E1E1E"/>
                </a:solidFill>
              </a:rPr>
              <a:t>Organiz</a:t>
            </a:r>
            <a:r>
              <a:rPr lang="es-ES_tradnl" sz="4000" dirty="0" err="1" smtClean="0">
                <a:solidFill>
                  <a:srgbClr val="1E1E1E"/>
                </a:solidFill>
              </a:rPr>
              <a:t>ar</a:t>
            </a:r>
            <a:endParaRPr sz="4000" dirty="0">
              <a:solidFill>
                <a:srgbClr val="1E1E1E"/>
              </a:solidFill>
            </a:endParaRPr>
          </a:p>
        </p:txBody>
      </p:sp>
      <p:sp>
        <p:nvSpPr>
          <p:cNvPr id="170" name="Shape 170"/>
          <p:cNvSpPr>
            <a:spLocks noGrp="1"/>
          </p:cNvSpPr>
          <p:nvPr>
            <p:ph type="body" idx="1"/>
          </p:nvPr>
        </p:nvSpPr>
        <p:spPr>
          <a:xfrm>
            <a:off x="457200" y="4483103"/>
            <a:ext cx="8229600" cy="1500190"/>
          </a:xfrm>
          <a:prstGeom prst="rect">
            <a:avLst/>
          </a:prstGeom>
        </p:spPr>
        <p:txBody>
          <a:bodyPr lIns="0" tIns="0" rIns="0" bIns="0">
            <a:normAutofit/>
          </a:bodyPr>
          <a:lstStyle/>
          <a:p>
            <a:pPr lvl="0">
              <a:defRPr sz="1800">
                <a:solidFill>
                  <a:srgbClr val="000000"/>
                </a:solidFill>
              </a:defRPr>
            </a:pPr>
            <a:r>
              <a:rPr lang="es-ES_tradnl" sz="2700" dirty="0" smtClean="0">
                <a:solidFill>
                  <a:srgbClr val="8F8F8F"/>
                </a:solidFill>
              </a:rPr>
              <a:t>Administrando una librería</a:t>
            </a:r>
            <a:endParaRPr sz="2700" dirty="0">
              <a:solidFill>
                <a:srgbClr val="8F8F8F"/>
              </a:solidFill>
            </a:endParaRPr>
          </a:p>
        </p:txBody>
      </p:sp>
      <p:pic>
        <p:nvPicPr>
          <p:cNvPr id="171" name="image36.png"/>
          <p:cNvPicPr/>
          <p:nvPr/>
        </p:nvPicPr>
        <p:blipFill>
          <a:blip r:embed="rId3">
            <a:extLst/>
          </a:blip>
          <a:stretch>
            <a:fillRect/>
          </a:stretch>
        </p:blipFill>
        <p:spPr>
          <a:xfrm>
            <a:off x="4089263" y="2119708"/>
            <a:ext cx="4592361" cy="2806441"/>
          </a:xfrm>
          <a:prstGeom prst="rect">
            <a:avLst/>
          </a:prstGeom>
          <a:ln w="12700">
            <a:miter lim="400000"/>
          </a:ln>
        </p:spPr>
      </p:pic>
    </p:spTree>
    <p:extLst>
      <p:ext uri="{BB962C8B-B14F-4D97-AF65-F5344CB8AC3E}">
        <p14:creationId xmlns:p14="http://schemas.microsoft.com/office/powerpoint/2010/main" val="813465002"/>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p:cNvSpPr>
          <p:nvPr>
            <p:ph type="title"/>
          </p:nvPr>
        </p:nvSpPr>
        <p:spPr>
          <a:xfrm>
            <a:off x="457200" y="274638"/>
            <a:ext cx="8229600" cy="1143001"/>
          </a:xfrm>
          <a:prstGeom prst="rect">
            <a:avLst/>
          </a:prstGeom>
        </p:spPr>
        <p:txBody>
          <a:bodyPr/>
          <a:lstStyle>
            <a:lvl1pPr>
              <a:defRPr>
                <a:solidFill>
                  <a:srgbClr val="1E1E1D"/>
                </a:solidFill>
              </a:defRPr>
            </a:lvl1pPr>
          </a:lstStyle>
          <a:p>
            <a:pPr lvl="0">
              <a:defRPr sz="1800">
                <a:solidFill>
                  <a:srgbClr val="000000"/>
                </a:solidFill>
              </a:defRPr>
            </a:pPr>
            <a:r>
              <a:rPr lang="es-ES_tradnl" sz="4000" dirty="0" smtClean="0">
                <a:solidFill>
                  <a:srgbClr val="1E1E1D"/>
                </a:solidFill>
              </a:rPr>
              <a:t>Administrando una </a:t>
            </a:r>
            <a:r>
              <a:rPr sz="4000" dirty="0" smtClean="0">
                <a:solidFill>
                  <a:srgbClr val="1E1E1D"/>
                </a:solidFill>
              </a:rPr>
              <a:t>Libr</a:t>
            </a:r>
            <a:r>
              <a:rPr lang="es-ES_tradnl" sz="4000" dirty="0" smtClean="0">
                <a:solidFill>
                  <a:srgbClr val="1E1E1D"/>
                </a:solidFill>
              </a:rPr>
              <a:t>e</a:t>
            </a:r>
            <a:r>
              <a:rPr sz="4000" dirty="0" smtClean="0">
                <a:solidFill>
                  <a:srgbClr val="1E1E1D"/>
                </a:solidFill>
              </a:rPr>
              <a:t>r</a:t>
            </a:r>
            <a:r>
              <a:rPr lang="es-ES_tradnl" sz="4000" dirty="0" err="1" smtClean="0">
                <a:solidFill>
                  <a:srgbClr val="1E1E1D"/>
                </a:solidFill>
              </a:rPr>
              <a:t>ía</a:t>
            </a:r>
            <a:endParaRPr sz="4000" dirty="0">
              <a:solidFill>
                <a:srgbClr val="1E1E1D"/>
              </a:solidFill>
            </a:endParaRPr>
          </a:p>
        </p:txBody>
      </p:sp>
      <p:pic>
        <p:nvPicPr>
          <p:cNvPr id="176" name="image37.png"/>
          <p:cNvPicPr/>
          <p:nvPr/>
        </p:nvPicPr>
        <p:blipFill>
          <a:blip r:embed="rId3">
            <a:extLst/>
          </a:blip>
          <a:stretch>
            <a:fillRect/>
          </a:stretch>
        </p:blipFill>
        <p:spPr>
          <a:xfrm>
            <a:off x="2016206" y="1998079"/>
            <a:ext cx="5314856" cy="3532842"/>
          </a:xfrm>
          <a:prstGeom prst="rect">
            <a:avLst/>
          </a:prstGeom>
          <a:ln w="12700">
            <a:miter lim="400000"/>
          </a:ln>
          <a:effectLst>
            <a:outerShdw blurRad="38100" dist="23000" dir="5400000" rotWithShape="0">
              <a:srgbClr val="000000">
                <a:alpha val="35000"/>
              </a:srgbClr>
            </a:outerShdw>
          </a:effectLst>
        </p:spPr>
      </p:pic>
      <p:sp>
        <p:nvSpPr>
          <p:cNvPr id="177" name="Shape 177"/>
          <p:cNvSpPr/>
          <p:nvPr/>
        </p:nvSpPr>
        <p:spPr>
          <a:xfrm>
            <a:off x="4620809" y="3556958"/>
            <a:ext cx="276877" cy="276877"/>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9D1D23"/>
            </a:solidFill>
          </a:ln>
          <a:effectLst>
            <a:outerShdw blurRad="38100" dist="23000" dir="5400000" rotWithShape="0">
              <a:srgbClr val="000000">
                <a:alpha val="35000"/>
              </a:srgbClr>
            </a:outerShdw>
          </a:effectLst>
        </p:spPr>
        <p:txBody>
          <a:bodyPr lIns="0" tIns="0" rIns="0" bIns="0" anchor="ctr"/>
          <a:lstStyle/>
          <a:p>
            <a:pPr lvl="0">
              <a:defRPr>
                <a:latin typeface="Calibri"/>
                <a:ea typeface="Calibri"/>
                <a:cs typeface="Calibri"/>
                <a:sym typeface="Calibri"/>
              </a:defRPr>
            </a:pPr>
            <a:endParaRPr/>
          </a:p>
        </p:txBody>
      </p:sp>
      <p:sp>
        <p:nvSpPr>
          <p:cNvPr id="178" name="Shape 178"/>
          <p:cNvSpPr/>
          <p:nvPr/>
        </p:nvSpPr>
        <p:spPr>
          <a:xfrm>
            <a:off x="4416449" y="2993037"/>
            <a:ext cx="276862" cy="276862"/>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9D1D23"/>
            </a:solidFill>
          </a:ln>
          <a:effectLst>
            <a:outerShdw blurRad="38100" dist="23000" dir="5400000" rotWithShape="0">
              <a:srgbClr val="000000">
                <a:alpha val="35000"/>
              </a:srgbClr>
            </a:outerShdw>
          </a:effectLst>
        </p:spPr>
        <p:txBody>
          <a:bodyPr lIns="0" tIns="0" rIns="0" bIns="0" anchor="ctr"/>
          <a:lstStyle/>
          <a:p>
            <a:pPr lvl="0">
              <a:defRPr>
                <a:latin typeface="Calibri"/>
                <a:ea typeface="Calibri"/>
                <a:cs typeface="Calibri"/>
                <a:sym typeface="Calibri"/>
              </a:defRPr>
            </a:pPr>
            <a:endParaRPr/>
          </a:p>
        </p:txBody>
      </p:sp>
      <p:sp>
        <p:nvSpPr>
          <p:cNvPr id="179" name="Shape 179"/>
          <p:cNvSpPr/>
          <p:nvPr/>
        </p:nvSpPr>
        <p:spPr>
          <a:xfrm>
            <a:off x="4204942" y="4683690"/>
            <a:ext cx="276862" cy="276862"/>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9D1D23"/>
            </a:solidFill>
          </a:ln>
          <a:effectLst>
            <a:outerShdw blurRad="38100" dist="23000" dir="5400000" rotWithShape="0">
              <a:srgbClr val="000000">
                <a:alpha val="35000"/>
              </a:srgbClr>
            </a:outerShdw>
          </a:effectLst>
        </p:spPr>
        <p:txBody>
          <a:bodyPr lIns="0" tIns="0" rIns="0" bIns="0" anchor="ctr"/>
          <a:lstStyle/>
          <a:p>
            <a:pPr lvl="0">
              <a:defRPr>
                <a:latin typeface="Calibri"/>
                <a:ea typeface="Calibri"/>
                <a:cs typeface="Calibri"/>
                <a:sym typeface="Calibri"/>
              </a:defRPr>
            </a:pPr>
            <a:endParaRPr/>
          </a:p>
        </p:txBody>
      </p:sp>
      <p:sp>
        <p:nvSpPr>
          <p:cNvPr id="180" name="Shape 180"/>
          <p:cNvSpPr/>
          <p:nvPr/>
        </p:nvSpPr>
        <p:spPr>
          <a:xfrm flipV="1">
            <a:off x="4700385" y="3111038"/>
            <a:ext cx="2966827" cy="3"/>
          </a:xfrm>
          <a:prstGeom prst="line">
            <a:avLst/>
          </a:prstGeom>
          <a:ln w="25400">
            <a:solidFill>
              <a:srgbClr val="9D1D23"/>
            </a:solidFill>
            <a:miter lim="400000"/>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181" name="Shape 181"/>
          <p:cNvSpPr/>
          <p:nvPr/>
        </p:nvSpPr>
        <p:spPr>
          <a:xfrm>
            <a:off x="4836995" y="2791678"/>
            <a:ext cx="1485934" cy="211109"/>
          </a:xfrm>
          <a:prstGeom prst="rect">
            <a:avLst/>
          </a:prstGeom>
          <a:ln w="25400">
            <a:solidFill>
              <a:srgbClr val="9D1D23"/>
            </a:solidFill>
          </a:ln>
          <a:effectLst>
            <a:outerShdw blurRad="38100" dist="23000" dir="5400000" rotWithShape="0">
              <a:srgbClr val="000000">
                <a:alpha val="35000"/>
              </a:srgbClr>
            </a:outerShdw>
          </a:effectLst>
        </p:spPr>
        <p:txBody>
          <a:bodyPr lIns="0" tIns="0" rIns="0" bIns="0" anchor="ctr"/>
          <a:lstStyle/>
          <a:p>
            <a:pPr lvl="0">
              <a:defRPr>
                <a:latin typeface="Calibri"/>
                <a:ea typeface="Calibri"/>
                <a:cs typeface="Calibri"/>
                <a:sym typeface="Calibri"/>
              </a:defRPr>
            </a:pPr>
            <a:endParaRPr/>
          </a:p>
        </p:txBody>
      </p:sp>
      <p:sp>
        <p:nvSpPr>
          <p:cNvPr id="182" name="Shape 182"/>
          <p:cNvSpPr/>
          <p:nvPr/>
        </p:nvSpPr>
        <p:spPr>
          <a:xfrm>
            <a:off x="6333818" y="2897229"/>
            <a:ext cx="1158823" cy="3"/>
          </a:xfrm>
          <a:prstGeom prst="line">
            <a:avLst/>
          </a:prstGeom>
          <a:ln w="25400">
            <a:solidFill>
              <a:srgbClr val="9D1D23"/>
            </a:solidFill>
            <a:miter lim="400000"/>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183" name="Shape 183"/>
          <p:cNvSpPr/>
          <p:nvPr/>
        </p:nvSpPr>
        <p:spPr>
          <a:xfrm flipV="1">
            <a:off x="7496109" y="1972004"/>
            <a:ext cx="3" cy="937930"/>
          </a:xfrm>
          <a:prstGeom prst="line">
            <a:avLst/>
          </a:prstGeom>
          <a:ln w="25400">
            <a:solidFill>
              <a:srgbClr val="9D1D23"/>
            </a:solidFill>
            <a:miter lim="400000"/>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184" name="Shape 184"/>
          <p:cNvSpPr/>
          <p:nvPr/>
        </p:nvSpPr>
        <p:spPr>
          <a:xfrm>
            <a:off x="7483350" y="1982829"/>
            <a:ext cx="197044" cy="3"/>
          </a:xfrm>
          <a:prstGeom prst="line">
            <a:avLst/>
          </a:prstGeom>
          <a:ln w="25400">
            <a:solidFill>
              <a:srgbClr val="9D1D23"/>
            </a:solidFill>
            <a:miter lim="400000"/>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185" name="Shape 185"/>
          <p:cNvSpPr/>
          <p:nvPr/>
        </p:nvSpPr>
        <p:spPr>
          <a:xfrm>
            <a:off x="7699161" y="1648460"/>
            <a:ext cx="1232065" cy="95410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0">
              <a:defRPr>
                <a:solidFill>
                  <a:srgbClr val="000000"/>
                </a:solidFill>
              </a:defRPr>
            </a:pPr>
            <a:r>
              <a:rPr lang="es-ES_tradnl" sz="1400" dirty="0" smtClean="0">
                <a:solidFill>
                  <a:srgbClr val="3C3C3B"/>
                </a:solidFill>
                <a:latin typeface="Calibri"/>
                <a:ea typeface="Calibri"/>
                <a:cs typeface="Calibri"/>
                <a:sym typeface="Calibri"/>
              </a:rPr>
              <a:t>Encabezado de </a:t>
            </a:r>
          </a:p>
          <a:p>
            <a:pPr lvl="0">
              <a:defRPr>
                <a:solidFill>
                  <a:srgbClr val="000000"/>
                </a:solidFill>
              </a:defRPr>
            </a:pPr>
            <a:r>
              <a:rPr lang="es-ES_tradnl" sz="1400" dirty="0">
                <a:latin typeface="Calibri"/>
                <a:ea typeface="Calibri"/>
                <a:cs typeface="Calibri"/>
                <a:sym typeface="Calibri"/>
              </a:rPr>
              <a:t>c</a:t>
            </a:r>
            <a:r>
              <a:rPr lang="es-ES_tradnl" sz="1400" dirty="0" smtClean="0">
                <a:latin typeface="Calibri"/>
                <a:ea typeface="Calibri"/>
                <a:cs typeface="Calibri"/>
                <a:sym typeface="Calibri"/>
              </a:rPr>
              <a:t>olumnas para</a:t>
            </a:r>
          </a:p>
          <a:p>
            <a:pPr lvl="0">
              <a:defRPr>
                <a:solidFill>
                  <a:srgbClr val="000000"/>
                </a:solidFill>
              </a:defRPr>
            </a:pPr>
            <a:r>
              <a:rPr lang="es-ES_tradnl" sz="1400" dirty="0">
                <a:latin typeface="Calibri"/>
                <a:ea typeface="Calibri"/>
                <a:cs typeface="Calibri"/>
                <a:sym typeface="Calibri"/>
              </a:rPr>
              <a:t>o</a:t>
            </a:r>
            <a:r>
              <a:rPr lang="es-ES_tradnl" sz="1400" dirty="0" smtClean="0">
                <a:solidFill>
                  <a:srgbClr val="3C3C3B"/>
                </a:solidFill>
                <a:latin typeface="Calibri"/>
                <a:ea typeface="Calibri"/>
                <a:cs typeface="Calibri"/>
                <a:sym typeface="Calibri"/>
              </a:rPr>
              <a:t>rdenar las </a:t>
            </a:r>
          </a:p>
          <a:p>
            <a:pPr lvl="0">
              <a:defRPr>
                <a:solidFill>
                  <a:srgbClr val="000000"/>
                </a:solidFill>
              </a:defRPr>
            </a:pPr>
            <a:r>
              <a:rPr lang="es-ES_tradnl" sz="1400" dirty="0">
                <a:latin typeface="Calibri"/>
                <a:ea typeface="Calibri"/>
                <a:cs typeface="Calibri"/>
                <a:sym typeface="Calibri"/>
              </a:rPr>
              <a:t>r</a:t>
            </a:r>
            <a:r>
              <a:rPr lang="es-ES_tradnl" sz="1400" dirty="0" smtClean="0">
                <a:latin typeface="Calibri"/>
                <a:ea typeface="Calibri"/>
                <a:cs typeface="Calibri"/>
                <a:sym typeface="Calibri"/>
              </a:rPr>
              <a:t>eferencias</a:t>
            </a:r>
          </a:p>
        </p:txBody>
      </p:sp>
      <p:sp>
        <p:nvSpPr>
          <p:cNvPr id="186" name="Shape 186"/>
          <p:cNvSpPr/>
          <p:nvPr/>
        </p:nvSpPr>
        <p:spPr>
          <a:xfrm>
            <a:off x="7699161" y="2849420"/>
            <a:ext cx="1128514"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defRPr>
            </a:pPr>
            <a:r>
              <a:rPr lang="es-ES_tradnl" sz="1400" dirty="0" smtClean="0">
                <a:solidFill>
                  <a:srgbClr val="3C3C3B"/>
                </a:solidFill>
                <a:latin typeface="Calibri"/>
                <a:ea typeface="Calibri"/>
                <a:cs typeface="Calibri"/>
                <a:sym typeface="Calibri"/>
              </a:rPr>
              <a:t>Marcar como</a:t>
            </a:r>
          </a:p>
          <a:p>
            <a:pPr lvl="0">
              <a:defRPr>
                <a:solidFill>
                  <a:srgbClr val="000000"/>
                </a:solidFill>
              </a:defRPr>
            </a:pPr>
            <a:r>
              <a:rPr lang="es-ES_tradnl" sz="1400" dirty="0">
                <a:solidFill>
                  <a:srgbClr val="000000"/>
                </a:solidFill>
                <a:latin typeface="Calibri"/>
                <a:ea typeface="Calibri"/>
                <a:cs typeface="Calibri"/>
                <a:sym typeface="Calibri"/>
              </a:rPr>
              <a:t>l</a:t>
            </a:r>
            <a:r>
              <a:rPr lang="es-ES_tradnl" sz="1400" dirty="0" smtClean="0">
                <a:solidFill>
                  <a:srgbClr val="000000"/>
                </a:solidFill>
                <a:latin typeface="Calibri"/>
                <a:ea typeface="Calibri"/>
                <a:cs typeface="Calibri"/>
                <a:sym typeface="Calibri"/>
              </a:rPr>
              <a:t>eído o no leído</a:t>
            </a:r>
            <a:endParaRPr sz="1400" dirty="0">
              <a:solidFill>
                <a:srgbClr val="3C3C3B"/>
              </a:solidFill>
              <a:latin typeface="Calibri"/>
              <a:ea typeface="Calibri"/>
              <a:cs typeface="Calibri"/>
              <a:sym typeface="Calibri"/>
            </a:endParaRPr>
          </a:p>
        </p:txBody>
      </p:sp>
      <p:sp>
        <p:nvSpPr>
          <p:cNvPr id="187" name="Shape 187"/>
          <p:cNvSpPr/>
          <p:nvPr/>
        </p:nvSpPr>
        <p:spPr>
          <a:xfrm>
            <a:off x="4892430" y="3695403"/>
            <a:ext cx="2797200" cy="3"/>
          </a:xfrm>
          <a:prstGeom prst="line">
            <a:avLst/>
          </a:prstGeom>
          <a:ln w="25400">
            <a:solidFill>
              <a:srgbClr val="9D1D23"/>
            </a:solidFill>
            <a:miter lim="400000"/>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188" name="Shape 188"/>
          <p:cNvSpPr/>
          <p:nvPr/>
        </p:nvSpPr>
        <p:spPr>
          <a:xfrm>
            <a:off x="7699161" y="3469914"/>
            <a:ext cx="1157368"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defRPr>
            </a:pPr>
            <a:r>
              <a:rPr lang="es-ES_tradnl" sz="1400" dirty="0" smtClean="0">
                <a:solidFill>
                  <a:srgbClr val="3C3C3B"/>
                </a:solidFill>
                <a:latin typeface="Calibri"/>
                <a:ea typeface="Calibri"/>
                <a:cs typeface="Calibri"/>
                <a:sym typeface="Calibri"/>
              </a:rPr>
              <a:t>Referencias con</a:t>
            </a:r>
          </a:p>
          <a:p>
            <a:pPr lvl="0">
              <a:defRPr>
                <a:solidFill>
                  <a:srgbClr val="000000"/>
                </a:solidFill>
              </a:defRPr>
            </a:pPr>
            <a:r>
              <a:rPr sz="1400" dirty="0" smtClean="0">
                <a:solidFill>
                  <a:srgbClr val="3C3C3B"/>
                </a:solidFill>
                <a:latin typeface="Calibri"/>
                <a:ea typeface="Calibri"/>
                <a:cs typeface="Calibri"/>
                <a:sym typeface="Calibri"/>
              </a:rPr>
              <a:t>PDFs</a:t>
            </a:r>
            <a:r>
              <a:rPr lang="es-ES_tradnl" sz="1400" dirty="0" smtClean="0">
                <a:solidFill>
                  <a:srgbClr val="3C3C3B"/>
                </a:solidFill>
                <a:latin typeface="Calibri"/>
                <a:ea typeface="Calibri"/>
                <a:cs typeface="Calibri"/>
                <a:sym typeface="Calibri"/>
              </a:rPr>
              <a:t> adjuntos</a:t>
            </a:r>
            <a:endParaRPr sz="1400" dirty="0">
              <a:solidFill>
                <a:srgbClr val="3C3C3B"/>
              </a:solidFill>
              <a:latin typeface="Calibri"/>
              <a:ea typeface="Calibri"/>
              <a:cs typeface="Calibri"/>
              <a:sym typeface="Calibri"/>
            </a:endParaRPr>
          </a:p>
        </p:txBody>
      </p:sp>
      <p:sp>
        <p:nvSpPr>
          <p:cNvPr id="189" name="Shape 189"/>
          <p:cNvSpPr/>
          <p:nvPr/>
        </p:nvSpPr>
        <p:spPr>
          <a:xfrm>
            <a:off x="4492024" y="4817143"/>
            <a:ext cx="2752642" cy="3"/>
          </a:xfrm>
          <a:prstGeom prst="line">
            <a:avLst/>
          </a:prstGeom>
          <a:ln w="25400">
            <a:solidFill>
              <a:srgbClr val="9D1D23"/>
            </a:solidFill>
            <a:miter lim="400000"/>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190" name="Shape 190"/>
          <p:cNvSpPr/>
          <p:nvPr/>
        </p:nvSpPr>
        <p:spPr>
          <a:xfrm flipV="1">
            <a:off x="7228320" y="4804444"/>
            <a:ext cx="3" cy="523241"/>
          </a:xfrm>
          <a:prstGeom prst="line">
            <a:avLst/>
          </a:prstGeom>
          <a:ln w="25400">
            <a:solidFill>
              <a:srgbClr val="9D1D23"/>
            </a:solidFill>
            <a:miter lim="400000"/>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191" name="Shape 191"/>
          <p:cNvSpPr/>
          <p:nvPr/>
        </p:nvSpPr>
        <p:spPr>
          <a:xfrm>
            <a:off x="7250979" y="5312535"/>
            <a:ext cx="490262" cy="3"/>
          </a:xfrm>
          <a:prstGeom prst="line">
            <a:avLst/>
          </a:prstGeom>
          <a:ln w="25400">
            <a:solidFill>
              <a:srgbClr val="9D1D23"/>
            </a:solidFill>
            <a:miter lim="400000"/>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192" name="Shape 192"/>
          <p:cNvSpPr/>
          <p:nvPr/>
        </p:nvSpPr>
        <p:spPr>
          <a:xfrm>
            <a:off x="7699161" y="5050437"/>
            <a:ext cx="974626"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defRPr>
            </a:pPr>
            <a:r>
              <a:rPr lang="es-ES_tradnl" sz="1400" dirty="0" smtClean="0">
                <a:solidFill>
                  <a:srgbClr val="3C3C3B"/>
                </a:solidFill>
                <a:latin typeface="Calibri"/>
                <a:ea typeface="Calibri"/>
                <a:cs typeface="Calibri"/>
                <a:sym typeface="Calibri"/>
              </a:rPr>
              <a:t>Marcar como</a:t>
            </a:r>
          </a:p>
          <a:p>
            <a:pPr lvl="0">
              <a:defRPr>
                <a:solidFill>
                  <a:srgbClr val="000000"/>
                </a:solidFill>
              </a:defRPr>
            </a:pPr>
            <a:r>
              <a:rPr lang="es-ES_tradnl" sz="1400" dirty="0" smtClean="0">
                <a:latin typeface="Calibri"/>
                <a:ea typeface="Calibri"/>
                <a:cs typeface="Calibri"/>
                <a:sym typeface="Calibri"/>
              </a:rPr>
              <a:t>favorito</a:t>
            </a:r>
            <a:endParaRPr sz="1400" dirty="0">
              <a:solidFill>
                <a:srgbClr val="3C3C3B"/>
              </a:solidFill>
              <a:latin typeface="Calibri"/>
              <a:ea typeface="Calibri"/>
              <a:cs typeface="Calibri"/>
              <a:sym typeface="Calibri"/>
            </a:endParaRPr>
          </a:p>
        </p:txBody>
      </p:sp>
      <p:pic>
        <p:nvPicPr>
          <p:cNvPr id="193" name="image38.png"/>
          <p:cNvPicPr/>
          <p:nvPr/>
        </p:nvPicPr>
        <p:blipFill>
          <a:blip r:embed="rId4">
            <a:extLst/>
          </a:blip>
          <a:stretch>
            <a:fillRect/>
          </a:stretch>
        </p:blipFill>
        <p:spPr>
          <a:xfrm>
            <a:off x="231725" y="2262109"/>
            <a:ext cx="508002" cy="431803"/>
          </a:xfrm>
          <a:prstGeom prst="rect">
            <a:avLst/>
          </a:prstGeom>
          <a:ln w="12700">
            <a:miter lim="400000"/>
          </a:ln>
        </p:spPr>
      </p:pic>
      <p:pic>
        <p:nvPicPr>
          <p:cNvPr id="194" name="image39.png"/>
          <p:cNvPicPr/>
          <p:nvPr/>
        </p:nvPicPr>
        <p:blipFill>
          <a:blip r:embed="rId5">
            <a:extLst/>
          </a:blip>
          <a:stretch>
            <a:fillRect/>
          </a:stretch>
        </p:blipFill>
        <p:spPr>
          <a:xfrm>
            <a:off x="231725" y="2989980"/>
            <a:ext cx="508002" cy="406403"/>
          </a:xfrm>
          <a:prstGeom prst="rect">
            <a:avLst/>
          </a:prstGeom>
          <a:ln w="12700">
            <a:miter lim="400000"/>
          </a:ln>
        </p:spPr>
      </p:pic>
      <p:pic>
        <p:nvPicPr>
          <p:cNvPr id="195" name="image40.png"/>
          <p:cNvPicPr/>
          <p:nvPr/>
        </p:nvPicPr>
        <p:blipFill>
          <a:blip r:embed="rId6">
            <a:extLst/>
          </a:blip>
          <a:stretch>
            <a:fillRect/>
          </a:stretch>
        </p:blipFill>
        <p:spPr>
          <a:xfrm>
            <a:off x="231725" y="5173588"/>
            <a:ext cx="508002" cy="406403"/>
          </a:xfrm>
          <a:prstGeom prst="rect">
            <a:avLst/>
          </a:prstGeom>
          <a:ln w="12700">
            <a:miter lim="400000"/>
          </a:ln>
        </p:spPr>
      </p:pic>
      <p:pic>
        <p:nvPicPr>
          <p:cNvPr id="196" name="image41.png"/>
          <p:cNvPicPr/>
          <p:nvPr/>
        </p:nvPicPr>
        <p:blipFill>
          <a:blip r:embed="rId7">
            <a:extLst/>
          </a:blip>
          <a:stretch>
            <a:fillRect/>
          </a:stretch>
        </p:blipFill>
        <p:spPr>
          <a:xfrm>
            <a:off x="212675" y="3692449"/>
            <a:ext cx="546102" cy="431803"/>
          </a:xfrm>
          <a:prstGeom prst="rect">
            <a:avLst/>
          </a:prstGeom>
          <a:ln w="12700">
            <a:miter lim="400000"/>
          </a:ln>
        </p:spPr>
      </p:pic>
      <p:pic>
        <p:nvPicPr>
          <p:cNvPr id="197" name="image42.png"/>
          <p:cNvPicPr/>
          <p:nvPr/>
        </p:nvPicPr>
        <p:blipFill>
          <a:blip r:embed="rId8">
            <a:extLst/>
          </a:blip>
          <a:stretch>
            <a:fillRect/>
          </a:stretch>
        </p:blipFill>
        <p:spPr>
          <a:xfrm>
            <a:off x="231725" y="4458418"/>
            <a:ext cx="508002" cy="444503"/>
          </a:xfrm>
          <a:prstGeom prst="rect">
            <a:avLst/>
          </a:prstGeom>
          <a:ln w="12700">
            <a:miter lim="400000"/>
          </a:ln>
        </p:spPr>
      </p:pic>
      <p:sp>
        <p:nvSpPr>
          <p:cNvPr id="198" name="Shape 198"/>
          <p:cNvSpPr/>
          <p:nvPr/>
        </p:nvSpPr>
        <p:spPr>
          <a:xfrm>
            <a:off x="773122" y="2074204"/>
            <a:ext cx="1175002" cy="6463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defRPr>
            </a:pPr>
            <a:r>
              <a:rPr lang="es-ES_tradnl" sz="1400" dirty="0" smtClean="0">
                <a:solidFill>
                  <a:srgbClr val="3C3C3B"/>
                </a:solidFill>
                <a:latin typeface="Calibri"/>
                <a:ea typeface="Calibri"/>
                <a:cs typeface="Calibri"/>
                <a:sym typeface="Calibri"/>
              </a:rPr>
              <a:t>Todos los ítems </a:t>
            </a:r>
          </a:p>
          <a:p>
            <a:pPr lvl="0">
              <a:defRPr>
                <a:solidFill>
                  <a:srgbClr val="000000"/>
                </a:solidFill>
              </a:defRPr>
            </a:pPr>
            <a:r>
              <a:rPr lang="es-ES_tradnl" sz="1400" dirty="0" smtClean="0">
                <a:solidFill>
                  <a:srgbClr val="3C3C3B"/>
                </a:solidFill>
                <a:latin typeface="Calibri"/>
                <a:ea typeface="Calibri"/>
                <a:cs typeface="Calibri"/>
                <a:sym typeface="Calibri"/>
              </a:rPr>
              <a:t>de la</a:t>
            </a:r>
            <a:r>
              <a:rPr lang="es-ES_tradnl" sz="1400" dirty="0" smtClean="0">
                <a:latin typeface="Calibri"/>
                <a:ea typeface="Calibri"/>
                <a:cs typeface="Calibri"/>
                <a:sym typeface="Calibri"/>
              </a:rPr>
              <a:t> librería</a:t>
            </a:r>
          </a:p>
          <a:p>
            <a:pPr lvl="0">
              <a:defRPr>
                <a:solidFill>
                  <a:srgbClr val="000000"/>
                </a:solidFill>
              </a:defRPr>
            </a:pPr>
            <a:r>
              <a:rPr lang="es-ES_tradnl" sz="1400" dirty="0" smtClean="0">
                <a:solidFill>
                  <a:srgbClr val="3C3C3B"/>
                </a:solidFill>
                <a:latin typeface="Calibri"/>
                <a:ea typeface="Calibri"/>
                <a:cs typeface="Calibri"/>
                <a:sym typeface="Calibri"/>
              </a:rPr>
              <a:t>personal</a:t>
            </a:r>
            <a:endParaRPr sz="1400" dirty="0">
              <a:solidFill>
                <a:srgbClr val="3C3C3B"/>
              </a:solidFill>
              <a:latin typeface="Calibri"/>
              <a:ea typeface="Calibri"/>
              <a:cs typeface="Calibri"/>
              <a:sym typeface="Calibri"/>
            </a:endParaRPr>
          </a:p>
        </p:txBody>
      </p:sp>
      <p:sp>
        <p:nvSpPr>
          <p:cNvPr id="199" name="Shape 199"/>
          <p:cNvSpPr/>
          <p:nvPr/>
        </p:nvSpPr>
        <p:spPr>
          <a:xfrm>
            <a:off x="773123" y="2823610"/>
            <a:ext cx="1203856" cy="6463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defRPr>
            </a:pPr>
            <a:r>
              <a:rPr sz="1400" dirty="0">
                <a:solidFill>
                  <a:srgbClr val="3C3C3B"/>
                </a:solidFill>
                <a:latin typeface="Calibri"/>
                <a:ea typeface="Calibri"/>
                <a:cs typeface="Calibri"/>
                <a:sym typeface="Calibri"/>
              </a:rPr>
              <a:t>Items </a:t>
            </a:r>
            <a:r>
              <a:rPr lang="es-ES_tradnl" sz="1400" dirty="0" smtClean="0">
                <a:solidFill>
                  <a:srgbClr val="3C3C3B"/>
                </a:solidFill>
                <a:latin typeface="Calibri"/>
                <a:ea typeface="Calibri"/>
                <a:cs typeface="Calibri"/>
                <a:sym typeface="Calibri"/>
              </a:rPr>
              <a:t>agregados</a:t>
            </a:r>
          </a:p>
          <a:p>
            <a:pPr lvl="0">
              <a:defRPr>
                <a:solidFill>
                  <a:srgbClr val="000000"/>
                </a:solidFill>
              </a:defRPr>
            </a:pPr>
            <a:r>
              <a:rPr lang="es-ES_tradnl" sz="1400" dirty="0" smtClean="0">
                <a:solidFill>
                  <a:srgbClr val="3C3C3B"/>
                </a:solidFill>
                <a:latin typeface="Calibri"/>
                <a:ea typeface="Calibri"/>
                <a:cs typeface="Calibri"/>
                <a:sym typeface="Calibri"/>
              </a:rPr>
              <a:t>Las dos últimas</a:t>
            </a:r>
          </a:p>
          <a:p>
            <a:pPr lvl="0">
              <a:defRPr>
                <a:solidFill>
                  <a:srgbClr val="000000"/>
                </a:solidFill>
              </a:defRPr>
            </a:pPr>
            <a:r>
              <a:rPr lang="es-ES_tradnl" sz="1400" dirty="0" smtClean="0">
                <a:latin typeface="Calibri"/>
                <a:ea typeface="Calibri"/>
                <a:cs typeface="Calibri"/>
                <a:sym typeface="Calibri"/>
              </a:rPr>
              <a:t>semanas</a:t>
            </a:r>
            <a:endParaRPr sz="1400" dirty="0">
              <a:solidFill>
                <a:srgbClr val="3C3C3B"/>
              </a:solidFill>
              <a:latin typeface="Calibri"/>
              <a:ea typeface="Calibri"/>
              <a:cs typeface="Calibri"/>
              <a:sym typeface="Calibri"/>
            </a:endParaRPr>
          </a:p>
        </p:txBody>
      </p:sp>
      <p:sp>
        <p:nvSpPr>
          <p:cNvPr id="200" name="Shape 200"/>
          <p:cNvSpPr/>
          <p:nvPr/>
        </p:nvSpPr>
        <p:spPr>
          <a:xfrm>
            <a:off x="773123" y="3588865"/>
            <a:ext cx="1410643" cy="6463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defRPr>
            </a:pPr>
            <a:r>
              <a:rPr lang="es-ES_tradnl" sz="1400" dirty="0" smtClean="0">
                <a:solidFill>
                  <a:srgbClr val="3C3C3B"/>
                </a:solidFill>
                <a:latin typeface="Calibri"/>
                <a:ea typeface="Calibri"/>
                <a:cs typeface="Calibri"/>
                <a:sym typeface="Calibri"/>
              </a:rPr>
              <a:t>Acceder a los ítems</a:t>
            </a:r>
          </a:p>
          <a:p>
            <a:pPr lvl="0">
              <a:defRPr>
                <a:solidFill>
                  <a:srgbClr val="000000"/>
                </a:solidFill>
              </a:defRPr>
            </a:pPr>
            <a:r>
              <a:rPr lang="es-ES_tradnl" sz="1400" dirty="0" smtClean="0">
                <a:latin typeface="Calibri"/>
                <a:ea typeface="Calibri"/>
                <a:cs typeface="Calibri"/>
                <a:sym typeface="Calibri"/>
              </a:rPr>
              <a:t>Recientemente</a:t>
            </a:r>
          </a:p>
          <a:p>
            <a:pPr lvl="0">
              <a:defRPr>
                <a:solidFill>
                  <a:srgbClr val="000000"/>
                </a:solidFill>
              </a:defRPr>
            </a:pPr>
            <a:r>
              <a:rPr lang="es-ES_tradnl" sz="1400" dirty="0" smtClean="0">
                <a:solidFill>
                  <a:srgbClr val="3C3C3B"/>
                </a:solidFill>
                <a:latin typeface="Calibri"/>
                <a:ea typeface="Calibri"/>
                <a:cs typeface="Calibri"/>
                <a:sym typeface="Calibri"/>
              </a:rPr>
              <a:t>leídos</a:t>
            </a:r>
            <a:endParaRPr sz="1400" dirty="0">
              <a:solidFill>
                <a:srgbClr val="3C3C3B"/>
              </a:solidFill>
              <a:latin typeface="Calibri"/>
              <a:ea typeface="Calibri"/>
              <a:cs typeface="Calibri"/>
              <a:sym typeface="Calibri"/>
            </a:endParaRPr>
          </a:p>
        </p:txBody>
      </p:sp>
      <p:sp>
        <p:nvSpPr>
          <p:cNvPr id="201" name="Shape 201"/>
          <p:cNvSpPr/>
          <p:nvPr/>
        </p:nvSpPr>
        <p:spPr>
          <a:xfrm>
            <a:off x="773123" y="4311098"/>
            <a:ext cx="117500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defRPr>
            </a:pPr>
            <a:r>
              <a:rPr lang="es-ES_tradnl" sz="1400" dirty="0" smtClean="0">
                <a:latin typeface="Calibri"/>
                <a:ea typeface="Calibri"/>
                <a:cs typeface="Calibri"/>
                <a:sym typeface="Calibri"/>
              </a:rPr>
              <a:t>Todos los ítems </a:t>
            </a:r>
          </a:p>
          <a:p>
            <a:pPr lvl="0">
              <a:defRPr>
                <a:solidFill>
                  <a:srgbClr val="000000"/>
                </a:solidFill>
              </a:defRPr>
            </a:pPr>
            <a:r>
              <a:rPr lang="es-ES_tradnl" sz="1400" dirty="0" smtClean="0">
                <a:solidFill>
                  <a:srgbClr val="3C3C3B"/>
                </a:solidFill>
                <a:latin typeface="Calibri"/>
                <a:ea typeface="Calibri"/>
                <a:cs typeface="Calibri"/>
                <a:sym typeface="Calibri"/>
              </a:rPr>
              <a:t>favoritos</a:t>
            </a:r>
            <a:endParaRPr sz="1400" dirty="0">
              <a:solidFill>
                <a:srgbClr val="3C3C3B"/>
              </a:solidFill>
              <a:latin typeface="Calibri"/>
              <a:ea typeface="Calibri"/>
              <a:cs typeface="Calibri"/>
              <a:sym typeface="Calibri"/>
            </a:endParaRPr>
          </a:p>
        </p:txBody>
      </p:sp>
      <p:sp>
        <p:nvSpPr>
          <p:cNvPr id="202" name="Shape 202"/>
          <p:cNvSpPr/>
          <p:nvPr/>
        </p:nvSpPr>
        <p:spPr>
          <a:xfrm>
            <a:off x="773123" y="5108423"/>
            <a:ext cx="147155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defRPr>
            </a:pPr>
            <a:r>
              <a:rPr sz="1400" dirty="0">
                <a:solidFill>
                  <a:srgbClr val="3C3C3B"/>
                </a:solidFill>
                <a:latin typeface="Calibri"/>
                <a:ea typeface="Calibri"/>
                <a:cs typeface="Calibri"/>
                <a:sym typeface="Calibri"/>
              </a:rPr>
              <a:t>Items </a:t>
            </a:r>
            <a:r>
              <a:rPr lang="es-ES_tradnl" sz="1400" dirty="0" smtClean="0">
                <a:solidFill>
                  <a:srgbClr val="3C3C3B"/>
                </a:solidFill>
                <a:latin typeface="Calibri"/>
                <a:ea typeface="Calibri"/>
                <a:cs typeface="Calibri"/>
                <a:sym typeface="Calibri"/>
              </a:rPr>
              <a:t>que necesitan</a:t>
            </a:r>
          </a:p>
          <a:p>
            <a:pPr lvl="0">
              <a:defRPr>
                <a:solidFill>
                  <a:srgbClr val="000000"/>
                </a:solidFill>
              </a:defRPr>
            </a:pPr>
            <a:r>
              <a:rPr lang="es-ES_tradnl" sz="1400" dirty="0" smtClean="0">
                <a:latin typeface="Calibri"/>
                <a:ea typeface="Calibri"/>
                <a:cs typeface="Calibri"/>
                <a:sym typeface="Calibri"/>
              </a:rPr>
              <a:t>Ser revisados</a:t>
            </a:r>
            <a:endParaRPr sz="1400" dirty="0">
              <a:solidFill>
                <a:srgbClr val="3C3C3B"/>
              </a:solidFill>
              <a:latin typeface="Calibri"/>
              <a:ea typeface="Calibri"/>
              <a:cs typeface="Calibri"/>
              <a:sym typeface="Calibri"/>
            </a:endParaRPr>
          </a:p>
        </p:txBody>
      </p:sp>
      <p:sp>
        <p:nvSpPr>
          <p:cNvPr id="203" name="Shape 203"/>
          <p:cNvSpPr/>
          <p:nvPr/>
        </p:nvSpPr>
        <p:spPr>
          <a:xfrm>
            <a:off x="2093795" y="3206544"/>
            <a:ext cx="1485934" cy="713743"/>
          </a:xfrm>
          <a:prstGeom prst="rect">
            <a:avLst/>
          </a:prstGeom>
          <a:ln w="25400">
            <a:solidFill>
              <a:srgbClr val="9D1D23"/>
            </a:solidFill>
          </a:ln>
          <a:effectLst>
            <a:outerShdw blurRad="38100" dist="23000" dir="5400000" rotWithShape="0">
              <a:srgbClr val="000000">
                <a:alpha val="35000"/>
              </a:srgbClr>
            </a:outerShdw>
          </a:effectLst>
        </p:spPr>
        <p:txBody>
          <a:bodyPr lIns="0" tIns="0" rIns="0" bIns="0" anchor="ctr"/>
          <a:lstStyle/>
          <a:p>
            <a:pPr lvl="0">
              <a:defRPr>
                <a:latin typeface="Calibri"/>
                <a:ea typeface="Calibri"/>
                <a:cs typeface="Calibri"/>
                <a:sym typeface="Calibri"/>
              </a:defRPr>
            </a:pPr>
            <a:endParaRPr/>
          </a:p>
        </p:txBody>
      </p:sp>
    </p:spTree>
    <p:extLst>
      <p:ext uri="{BB962C8B-B14F-4D97-AF65-F5344CB8AC3E}">
        <p14:creationId xmlns:p14="http://schemas.microsoft.com/office/powerpoint/2010/main" val="149054920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C:\Users\Cristian\Pictures\Cristian Monter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8938" y="1559907"/>
            <a:ext cx="1298959" cy="1938988"/>
          </a:xfrm>
          <a:prstGeom prst="rect">
            <a:avLst/>
          </a:prstGeom>
          <a:noFill/>
          <a:ln>
            <a:noFill/>
          </a:ln>
        </p:spPr>
      </p:pic>
      <p:sp>
        <p:nvSpPr>
          <p:cNvPr id="3" name="Shape 65"/>
          <p:cNvSpPr/>
          <p:nvPr/>
        </p:nvSpPr>
        <p:spPr>
          <a:xfrm>
            <a:off x="2541182" y="1559907"/>
            <a:ext cx="5901070" cy="193898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lvl="0">
              <a:lnSpc>
                <a:spcPct val="150000"/>
              </a:lnSpc>
              <a:defRPr>
                <a:solidFill>
                  <a:srgbClr val="000000"/>
                </a:solidFill>
              </a:defRPr>
            </a:pPr>
            <a:r>
              <a:rPr lang="es-ES_tradnl" sz="2000" dirty="0" smtClean="0">
                <a:solidFill>
                  <a:srgbClr val="1E1E1D"/>
                </a:solidFill>
                <a:latin typeface="+mj-lt"/>
                <a:ea typeface="+mj-ea"/>
                <a:cs typeface="+mj-cs"/>
                <a:sym typeface="Helvetica Neue"/>
              </a:rPr>
              <a:t>Cristian Montero</a:t>
            </a:r>
            <a:endParaRPr dirty="0">
              <a:latin typeface="Calibri"/>
              <a:ea typeface="Calibri"/>
              <a:cs typeface="Calibri"/>
              <a:sym typeface="Calibri"/>
            </a:endParaRPr>
          </a:p>
          <a:p>
            <a:pPr lvl="0">
              <a:lnSpc>
                <a:spcPct val="150000"/>
              </a:lnSpc>
              <a:defRPr>
                <a:solidFill>
                  <a:srgbClr val="000000"/>
                </a:solidFill>
              </a:defRPr>
            </a:pPr>
            <a:r>
              <a:rPr lang="es-ES_tradnl" sz="2000" dirty="0" smtClean="0">
                <a:solidFill>
                  <a:srgbClr val="1E1E1D"/>
                </a:solidFill>
                <a:latin typeface="+mj-lt"/>
                <a:ea typeface="+mj-ea"/>
                <a:cs typeface="+mj-cs"/>
                <a:sym typeface="Helvetica Neue"/>
              </a:rPr>
              <a:t>Ingeniero de Sistemas – Universidad del Azuay</a:t>
            </a:r>
            <a:endParaRPr dirty="0">
              <a:latin typeface="Calibri"/>
              <a:ea typeface="Calibri"/>
              <a:cs typeface="Calibri"/>
              <a:sym typeface="Calibri"/>
            </a:endParaRPr>
          </a:p>
          <a:p>
            <a:endParaRPr lang="en-US" sz="2000" dirty="0">
              <a:solidFill>
                <a:srgbClr val="1E1E1D"/>
              </a:solidFill>
              <a:latin typeface="+mj-lt"/>
              <a:ea typeface="+mj-ea"/>
              <a:cs typeface="+mj-cs"/>
            </a:endParaRPr>
          </a:p>
          <a:p>
            <a:r>
              <a:rPr lang="en-US" sz="2000" dirty="0" smtClean="0">
                <a:solidFill>
                  <a:srgbClr val="1E1E1D"/>
                </a:solidFill>
                <a:latin typeface="+mj-lt"/>
                <a:ea typeface="+mj-ea"/>
                <a:cs typeface="+mj-cs"/>
              </a:rPr>
              <a:t>M</a:t>
            </a:r>
            <a:r>
              <a:rPr lang="es-ES_tradnl" sz="2000" dirty="0" smtClean="0">
                <a:solidFill>
                  <a:srgbClr val="1E1E1D"/>
                </a:solidFill>
                <a:latin typeface="+mj-lt"/>
                <a:ea typeface="+mj-ea"/>
                <a:cs typeface="+mj-cs"/>
              </a:rPr>
              <a:t>áster en tecnologías de la información - </a:t>
            </a:r>
            <a:r>
              <a:rPr lang="en-US" sz="2000" dirty="0" smtClean="0">
                <a:solidFill>
                  <a:srgbClr val="1E1E1D"/>
                </a:solidFill>
                <a:latin typeface="+mj-lt"/>
                <a:ea typeface="+mj-ea"/>
                <a:cs typeface="+mj-cs"/>
              </a:rPr>
              <a:t>Universidad </a:t>
            </a:r>
            <a:r>
              <a:rPr lang="en-US" sz="2000" dirty="0">
                <a:solidFill>
                  <a:srgbClr val="1E1E1D"/>
                </a:solidFill>
                <a:latin typeface="+mj-lt"/>
                <a:ea typeface="+mj-ea"/>
                <a:cs typeface="+mj-cs"/>
              </a:rPr>
              <a:t>de Melbourne </a:t>
            </a:r>
            <a:r>
              <a:rPr lang="en-US" sz="2000" dirty="0" smtClean="0">
                <a:solidFill>
                  <a:srgbClr val="1E1E1D"/>
                </a:solidFill>
                <a:latin typeface="+mj-lt"/>
                <a:ea typeface="+mj-ea"/>
                <a:cs typeface="+mj-cs"/>
              </a:rPr>
              <a:t>- Australia </a:t>
            </a:r>
            <a:r>
              <a:rPr lang="en-US" sz="2000" dirty="0">
                <a:solidFill>
                  <a:srgbClr val="1E1E1D"/>
                </a:solidFill>
                <a:latin typeface="+mj-lt"/>
                <a:ea typeface="+mj-ea"/>
                <a:cs typeface="+mj-cs"/>
              </a:rPr>
              <a:t>	</a:t>
            </a:r>
          </a:p>
        </p:txBody>
      </p:sp>
      <p:sp>
        <p:nvSpPr>
          <p:cNvPr id="4" name="Shape 65"/>
          <p:cNvSpPr/>
          <p:nvPr/>
        </p:nvSpPr>
        <p:spPr>
          <a:xfrm>
            <a:off x="1018938" y="3881349"/>
            <a:ext cx="7423314" cy="1015659"/>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lvl="0">
              <a:lnSpc>
                <a:spcPct val="150000"/>
              </a:lnSpc>
              <a:defRPr>
                <a:solidFill>
                  <a:srgbClr val="000000"/>
                </a:solidFill>
              </a:defRPr>
            </a:pPr>
            <a:r>
              <a:rPr lang="es-ES_tradnl" sz="2000" dirty="0" smtClean="0">
                <a:solidFill>
                  <a:srgbClr val="1E1E1D"/>
                </a:solidFill>
                <a:latin typeface="+mj-lt"/>
                <a:ea typeface="+mj-ea"/>
                <a:cs typeface="+mj-cs"/>
                <a:sym typeface="Helvetica Neue"/>
              </a:rPr>
              <a:t>Actualmente Laborando en la Universidad de Cuenca como Ingeniero de Sistemas 2 </a:t>
            </a:r>
            <a:endParaRPr lang="en-US" sz="2000" dirty="0">
              <a:solidFill>
                <a:srgbClr val="1E1E1D"/>
              </a:solidFill>
              <a:latin typeface="+mj-lt"/>
              <a:ea typeface="+mj-ea"/>
              <a:cs typeface="+mj-cs"/>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p:cNvSpPr>
          <p:nvPr>
            <p:ph type="title"/>
          </p:nvPr>
        </p:nvSpPr>
        <p:spPr>
          <a:xfrm>
            <a:off x="457200" y="274638"/>
            <a:ext cx="8229600" cy="1143001"/>
          </a:xfrm>
          <a:prstGeom prst="rect">
            <a:avLst/>
          </a:prstGeom>
        </p:spPr>
        <p:txBody>
          <a:bodyPr lIns="0" tIns="0" rIns="0" bIns="0">
            <a:normAutofit/>
          </a:bodyPr>
          <a:lstStyle>
            <a:lvl1pPr>
              <a:defRPr>
                <a:solidFill>
                  <a:srgbClr val="1E1E1D"/>
                </a:solidFill>
              </a:defRPr>
            </a:lvl1pPr>
          </a:lstStyle>
          <a:p>
            <a:pPr lvl="0">
              <a:defRPr sz="1800">
                <a:solidFill>
                  <a:srgbClr val="000000"/>
                </a:solidFill>
              </a:defRPr>
            </a:pPr>
            <a:r>
              <a:rPr lang="es-ES_tradnl" sz="4000" dirty="0" smtClean="0">
                <a:solidFill>
                  <a:srgbClr val="1E1E1D"/>
                </a:solidFill>
              </a:rPr>
              <a:t>Creación y uso de carpetas</a:t>
            </a:r>
            <a:endParaRPr sz="4000" dirty="0">
              <a:solidFill>
                <a:srgbClr val="1E1E1D"/>
              </a:solidFill>
            </a:endParaRPr>
          </a:p>
        </p:txBody>
      </p:sp>
      <p:pic>
        <p:nvPicPr>
          <p:cNvPr id="209" name="image43.png"/>
          <p:cNvPicPr/>
          <p:nvPr/>
        </p:nvPicPr>
        <p:blipFill>
          <a:blip r:embed="rId3">
            <a:extLst/>
          </a:blip>
          <a:stretch>
            <a:fillRect/>
          </a:stretch>
        </p:blipFill>
        <p:spPr>
          <a:xfrm>
            <a:off x="576872" y="2230665"/>
            <a:ext cx="4471965" cy="2980323"/>
          </a:xfrm>
          <a:prstGeom prst="rect">
            <a:avLst/>
          </a:prstGeom>
          <a:ln w="12700">
            <a:miter lim="400000"/>
          </a:ln>
          <a:effectLst>
            <a:outerShdw blurRad="38100" dist="23000" dir="5400000" rotWithShape="0">
              <a:srgbClr val="000000">
                <a:alpha val="35000"/>
              </a:srgbClr>
            </a:outerShdw>
          </a:effectLst>
        </p:spPr>
      </p:pic>
      <p:sp>
        <p:nvSpPr>
          <p:cNvPr id="210" name="Shape 210"/>
          <p:cNvSpPr/>
          <p:nvPr/>
        </p:nvSpPr>
        <p:spPr>
          <a:xfrm flipH="1" flipV="1">
            <a:off x="2988280" y="4936113"/>
            <a:ext cx="3208884"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211" name="Shape 211"/>
          <p:cNvSpPr/>
          <p:nvPr/>
        </p:nvSpPr>
        <p:spPr>
          <a:xfrm flipH="1" flipV="1">
            <a:off x="2666548" y="2379180"/>
            <a:ext cx="3441930"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212" name="Shape 212"/>
          <p:cNvSpPr/>
          <p:nvPr/>
        </p:nvSpPr>
        <p:spPr>
          <a:xfrm flipH="1" flipV="1">
            <a:off x="2837565" y="3657648"/>
            <a:ext cx="3441930"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213" name="Shape 213"/>
          <p:cNvSpPr/>
          <p:nvPr/>
        </p:nvSpPr>
        <p:spPr>
          <a:xfrm>
            <a:off x="6347421" y="2117562"/>
            <a:ext cx="2431756" cy="6463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defRPr>
            </a:pPr>
            <a:r>
              <a:rPr lang="es-ES_tradnl" sz="1400" dirty="0" smtClean="0">
                <a:solidFill>
                  <a:srgbClr val="3C3C3B"/>
                </a:solidFill>
                <a:latin typeface="Calibri"/>
                <a:ea typeface="Calibri"/>
                <a:cs typeface="Calibri"/>
                <a:sym typeface="Calibri"/>
              </a:rPr>
              <a:t>Contiene las referencias que </a:t>
            </a:r>
          </a:p>
          <a:p>
            <a:pPr lvl="0">
              <a:defRPr>
                <a:solidFill>
                  <a:srgbClr val="000000"/>
                </a:solidFill>
              </a:defRPr>
            </a:pPr>
            <a:r>
              <a:rPr lang="es-ES_tradnl" sz="1400" dirty="0" smtClean="0">
                <a:latin typeface="Calibri"/>
                <a:ea typeface="Calibri"/>
                <a:cs typeface="Calibri"/>
                <a:sym typeface="Calibri"/>
              </a:rPr>
              <a:t>no han sido agregadas a ninguna </a:t>
            </a:r>
          </a:p>
          <a:p>
            <a:pPr lvl="0">
              <a:defRPr>
                <a:solidFill>
                  <a:srgbClr val="000000"/>
                </a:solidFill>
              </a:defRPr>
            </a:pPr>
            <a:r>
              <a:rPr lang="es-ES_tradnl" sz="1400" dirty="0" smtClean="0">
                <a:latin typeface="Calibri"/>
                <a:ea typeface="Calibri"/>
                <a:cs typeface="Calibri"/>
                <a:sym typeface="Calibri"/>
              </a:rPr>
              <a:t>carpeta</a:t>
            </a:r>
          </a:p>
        </p:txBody>
      </p:sp>
      <p:sp>
        <p:nvSpPr>
          <p:cNvPr id="214" name="Shape 214"/>
          <p:cNvSpPr/>
          <p:nvPr/>
        </p:nvSpPr>
        <p:spPr>
          <a:xfrm>
            <a:off x="6347421" y="3396026"/>
            <a:ext cx="268503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defRPr>
            </a:pPr>
            <a:r>
              <a:rPr lang="es-ES_tradnl" sz="1400" dirty="0" smtClean="0">
                <a:latin typeface="Calibri"/>
                <a:ea typeface="Calibri"/>
                <a:cs typeface="Calibri"/>
                <a:sym typeface="Calibri"/>
              </a:rPr>
              <a:t>Las carpetas que han sido creadas</a:t>
            </a:r>
            <a:r>
              <a:rPr sz="1400" dirty="0" smtClean="0">
                <a:solidFill>
                  <a:srgbClr val="3C3C3B"/>
                </a:solidFill>
                <a:latin typeface="Calibri"/>
                <a:ea typeface="Calibri"/>
                <a:cs typeface="Calibri"/>
                <a:sym typeface="Calibri"/>
              </a:rPr>
              <a:t>.</a:t>
            </a:r>
            <a:endParaRPr dirty="0">
              <a:latin typeface="Calibri"/>
              <a:ea typeface="Calibri"/>
              <a:cs typeface="Calibri"/>
              <a:sym typeface="Calibri"/>
            </a:endParaRPr>
          </a:p>
          <a:p>
            <a:pPr lvl="0">
              <a:defRPr>
                <a:solidFill>
                  <a:srgbClr val="000000"/>
                </a:solidFill>
              </a:defRPr>
            </a:pPr>
            <a:r>
              <a:rPr lang="en-US" sz="1400" dirty="0" smtClean="0">
                <a:solidFill>
                  <a:srgbClr val="3C3C3B"/>
                </a:solidFill>
                <a:latin typeface="Calibri"/>
                <a:ea typeface="Calibri"/>
                <a:cs typeface="Calibri"/>
                <a:sym typeface="Calibri"/>
              </a:rPr>
              <a:t>S</a:t>
            </a:r>
            <a:r>
              <a:rPr lang="es-ES_tradnl" sz="1400" dirty="0" smtClean="0">
                <a:solidFill>
                  <a:srgbClr val="3C3C3B"/>
                </a:solidFill>
                <a:latin typeface="Calibri"/>
                <a:ea typeface="Calibri"/>
                <a:cs typeface="Calibri"/>
                <a:sym typeface="Calibri"/>
              </a:rPr>
              <a:t>e las puede ordenar arrastrándolas</a:t>
            </a:r>
            <a:r>
              <a:rPr sz="1400" dirty="0" smtClean="0">
                <a:solidFill>
                  <a:srgbClr val="3C3C3B"/>
                </a:solidFill>
                <a:latin typeface="Calibri"/>
                <a:ea typeface="Calibri"/>
                <a:cs typeface="Calibri"/>
                <a:sym typeface="Calibri"/>
              </a:rPr>
              <a:t>.</a:t>
            </a:r>
            <a:endParaRPr sz="1400" dirty="0">
              <a:solidFill>
                <a:srgbClr val="3C3C3B"/>
              </a:solidFill>
              <a:latin typeface="Calibri"/>
              <a:ea typeface="Calibri"/>
              <a:cs typeface="Calibri"/>
              <a:sym typeface="Calibri"/>
            </a:endParaRPr>
          </a:p>
        </p:txBody>
      </p:sp>
      <p:sp>
        <p:nvSpPr>
          <p:cNvPr id="215" name="Shape 215"/>
          <p:cNvSpPr/>
          <p:nvPr/>
        </p:nvSpPr>
        <p:spPr>
          <a:xfrm>
            <a:off x="6390135" y="4674494"/>
            <a:ext cx="2459006"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defRPr>
            </a:pPr>
            <a:r>
              <a:rPr sz="1400" dirty="0" smtClean="0">
                <a:solidFill>
                  <a:srgbClr val="3C3C3B"/>
                </a:solidFill>
                <a:latin typeface="Calibri"/>
                <a:ea typeface="Calibri"/>
                <a:cs typeface="Calibri"/>
                <a:sym typeface="Calibri"/>
              </a:rPr>
              <a:t>Us</a:t>
            </a:r>
            <a:r>
              <a:rPr lang="es-ES_tradnl" sz="1400" dirty="0" err="1" smtClean="0">
                <a:solidFill>
                  <a:srgbClr val="3C3C3B"/>
                </a:solidFill>
                <a:latin typeface="Calibri"/>
                <a:ea typeface="Calibri"/>
                <a:cs typeface="Calibri"/>
                <a:sym typeface="Calibri"/>
              </a:rPr>
              <a:t>ar</a:t>
            </a:r>
            <a:r>
              <a:rPr sz="1400" dirty="0" smtClean="0">
                <a:solidFill>
                  <a:srgbClr val="3C3C3B"/>
                </a:solidFill>
                <a:latin typeface="Calibri"/>
                <a:ea typeface="Calibri"/>
                <a:cs typeface="Calibri"/>
                <a:sym typeface="Calibri"/>
              </a:rPr>
              <a:t> </a:t>
            </a:r>
            <a:r>
              <a:rPr sz="1400" dirty="0">
                <a:solidFill>
                  <a:srgbClr val="3C3C3B"/>
                </a:solidFill>
                <a:latin typeface="Calibri"/>
                <a:ea typeface="Calibri"/>
                <a:cs typeface="Calibri"/>
                <a:sym typeface="Calibri"/>
              </a:rPr>
              <a:t>‘Create Folder’ </a:t>
            </a:r>
            <a:r>
              <a:rPr lang="es-ES_tradnl" sz="1400" dirty="0" smtClean="0">
                <a:solidFill>
                  <a:srgbClr val="3C3C3B"/>
                </a:solidFill>
                <a:latin typeface="Calibri"/>
                <a:ea typeface="Calibri"/>
                <a:cs typeface="Calibri"/>
                <a:sym typeface="Calibri"/>
              </a:rPr>
              <a:t>para ingresar</a:t>
            </a:r>
          </a:p>
          <a:p>
            <a:pPr lvl="0">
              <a:defRPr>
                <a:solidFill>
                  <a:srgbClr val="000000"/>
                </a:solidFill>
              </a:defRPr>
            </a:pPr>
            <a:r>
              <a:rPr lang="es-ES_tradnl" sz="1400" dirty="0">
                <a:latin typeface="Calibri"/>
                <a:ea typeface="Calibri"/>
                <a:cs typeface="Calibri"/>
                <a:sym typeface="Calibri"/>
              </a:rPr>
              <a:t>e</a:t>
            </a:r>
            <a:r>
              <a:rPr lang="es-ES_tradnl" sz="1400" dirty="0" smtClean="0">
                <a:latin typeface="Calibri"/>
                <a:ea typeface="Calibri"/>
                <a:cs typeface="Calibri"/>
                <a:sym typeface="Calibri"/>
              </a:rPr>
              <a:t>l nombre de la nueva carpeta</a:t>
            </a:r>
            <a:r>
              <a:rPr sz="1400" dirty="0" smtClean="0">
                <a:solidFill>
                  <a:srgbClr val="3C3C3B"/>
                </a:solidFill>
                <a:latin typeface="Calibri"/>
                <a:ea typeface="Calibri"/>
                <a:cs typeface="Calibri"/>
                <a:sym typeface="Calibri"/>
              </a:rPr>
              <a:t>.</a:t>
            </a:r>
            <a:endParaRPr sz="1400" dirty="0">
              <a:solidFill>
                <a:srgbClr val="3C3C3B"/>
              </a:solidFill>
              <a:latin typeface="Calibri"/>
              <a:ea typeface="Calibri"/>
              <a:cs typeface="Calibri"/>
              <a:sym typeface="Calibri"/>
            </a:endParaRPr>
          </a:p>
        </p:txBody>
      </p:sp>
    </p:spTree>
    <p:extLst>
      <p:ext uri="{BB962C8B-B14F-4D97-AF65-F5344CB8AC3E}">
        <p14:creationId xmlns:p14="http://schemas.microsoft.com/office/powerpoint/2010/main" val="1396005216"/>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p:cNvSpPr>
          <p:nvPr>
            <p:ph type="title"/>
          </p:nvPr>
        </p:nvSpPr>
        <p:spPr>
          <a:xfrm>
            <a:off x="457200" y="274638"/>
            <a:ext cx="8229600" cy="1143001"/>
          </a:xfrm>
          <a:prstGeom prst="rect">
            <a:avLst/>
          </a:prstGeom>
        </p:spPr>
        <p:txBody>
          <a:bodyPr>
            <a:normAutofit/>
          </a:bodyPr>
          <a:lstStyle>
            <a:lvl1pPr>
              <a:defRPr>
                <a:solidFill>
                  <a:srgbClr val="1E1E1D"/>
                </a:solidFill>
              </a:defRPr>
            </a:lvl1pPr>
          </a:lstStyle>
          <a:p>
            <a:pPr lvl="0">
              <a:defRPr sz="1800">
                <a:solidFill>
                  <a:srgbClr val="000000"/>
                </a:solidFill>
              </a:defRPr>
            </a:pPr>
            <a:r>
              <a:rPr lang="es-ES_tradnl" sz="4000" dirty="0" smtClean="0">
                <a:solidFill>
                  <a:srgbClr val="1E1E1D"/>
                </a:solidFill>
              </a:rPr>
              <a:t>Buscar documentos</a:t>
            </a:r>
            <a:endParaRPr sz="4000" dirty="0">
              <a:solidFill>
                <a:srgbClr val="1E1E1D"/>
              </a:solidFill>
            </a:endParaRPr>
          </a:p>
        </p:txBody>
      </p:sp>
      <p:pic>
        <p:nvPicPr>
          <p:cNvPr id="220" name="image44.png"/>
          <p:cNvPicPr/>
          <p:nvPr/>
        </p:nvPicPr>
        <p:blipFill>
          <a:blip r:embed="rId3">
            <a:extLst/>
          </a:blip>
          <a:stretch>
            <a:fillRect/>
          </a:stretch>
        </p:blipFill>
        <p:spPr>
          <a:xfrm>
            <a:off x="550544" y="1893148"/>
            <a:ext cx="5617353" cy="3585181"/>
          </a:xfrm>
          <a:prstGeom prst="rect">
            <a:avLst/>
          </a:prstGeom>
          <a:ln w="12700">
            <a:miter lim="400000"/>
          </a:ln>
        </p:spPr>
      </p:pic>
      <p:sp>
        <p:nvSpPr>
          <p:cNvPr id="221" name="Shape 221"/>
          <p:cNvSpPr/>
          <p:nvPr/>
        </p:nvSpPr>
        <p:spPr>
          <a:xfrm flipH="1">
            <a:off x="5834743" y="1982441"/>
            <a:ext cx="977415"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222" name="Shape 222"/>
          <p:cNvSpPr/>
          <p:nvPr/>
        </p:nvSpPr>
        <p:spPr>
          <a:xfrm flipH="1" flipV="1">
            <a:off x="4419529" y="2665812"/>
            <a:ext cx="2396907"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223" name="Shape 223"/>
          <p:cNvSpPr/>
          <p:nvPr/>
        </p:nvSpPr>
        <p:spPr>
          <a:xfrm flipH="1" flipV="1">
            <a:off x="1130230" y="3261333"/>
            <a:ext cx="5682071"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224" name="Shape 224"/>
          <p:cNvSpPr/>
          <p:nvPr/>
        </p:nvSpPr>
        <p:spPr>
          <a:xfrm flipH="1">
            <a:off x="4409768" y="2322975"/>
            <a:ext cx="977415"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225" name="Shape 225"/>
          <p:cNvSpPr/>
          <p:nvPr/>
        </p:nvSpPr>
        <p:spPr>
          <a:xfrm>
            <a:off x="5277722" y="2301420"/>
            <a:ext cx="3" cy="1775482"/>
          </a:xfrm>
          <a:prstGeom prst="line">
            <a:avLst/>
          </a:prstGeom>
          <a:ln w="38100" cap="rnd">
            <a:solidFill>
              <a:srgbClr val="AF171F"/>
            </a:solidFill>
            <a:custDash>
              <a:ds d="100000" sp="200000"/>
            </a:custDash>
            <a:round/>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226" name="Shape 226"/>
          <p:cNvSpPr/>
          <p:nvPr/>
        </p:nvSpPr>
        <p:spPr>
          <a:xfrm flipH="1">
            <a:off x="5197995" y="4130071"/>
            <a:ext cx="1580264" cy="3"/>
          </a:xfrm>
          <a:prstGeom prst="line">
            <a:avLst/>
          </a:prstGeom>
          <a:ln w="38100" cap="rnd">
            <a:solidFill>
              <a:srgbClr val="AF171F"/>
            </a:solidFill>
            <a:custDash>
              <a:ds d="100000" sp="200000"/>
            </a:custDash>
            <a:round/>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227" name="Shape 227"/>
          <p:cNvSpPr/>
          <p:nvPr/>
        </p:nvSpPr>
        <p:spPr>
          <a:xfrm>
            <a:off x="6793227" y="1727173"/>
            <a:ext cx="163346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defRPr>
            </a:pPr>
            <a:r>
              <a:rPr lang="es-ES_tradnl" sz="1400" dirty="0" smtClean="0">
                <a:solidFill>
                  <a:srgbClr val="3C3C3B"/>
                </a:solidFill>
                <a:latin typeface="Calibri"/>
                <a:ea typeface="Calibri"/>
                <a:cs typeface="Calibri"/>
                <a:sym typeface="Calibri"/>
              </a:rPr>
              <a:t>Ingrese su término de </a:t>
            </a:r>
          </a:p>
          <a:p>
            <a:pPr lvl="0">
              <a:defRPr>
                <a:solidFill>
                  <a:srgbClr val="000000"/>
                </a:solidFill>
              </a:defRPr>
            </a:pPr>
            <a:r>
              <a:rPr lang="es-ES_tradnl" sz="1400" dirty="0" smtClean="0">
                <a:solidFill>
                  <a:srgbClr val="000000"/>
                </a:solidFill>
                <a:latin typeface="Calibri"/>
                <a:ea typeface="Calibri"/>
                <a:cs typeface="Calibri"/>
                <a:sym typeface="Calibri"/>
              </a:rPr>
              <a:t>búsqueda</a:t>
            </a:r>
            <a:endParaRPr sz="1400" dirty="0">
              <a:solidFill>
                <a:srgbClr val="3C3C3B"/>
              </a:solidFill>
              <a:latin typeface="Calibri"/>
              <a:ea typeface="Calibri"/>
              <a:cs typeface="Calibri"/>
              <a:sym typeface="Calibri"/>
            </a:endParaRPr>
          </a:p>
        </p:txBody>
      </p:sp>
      <p:sp>
        <p:nvSpPr>
          <p:cNvPr id="228" name="Shape 228"/>
          <p:cNvSpPr/>
          <p:nvPr/>
        </p:nvSpPr>
        <p:spPr>
          <a:xfrm>
            <a:off x="6793227" y="2360266"/>
            <a:ext cx="219932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defRPr>
            </a:pPr>
            <a:r>
              <a:rPr lang="es-ES_tradnl" sz="1400" dirty="0" smtClean="0">
                <a:solidFill>
                  <a:srgbClr val="3C3C3B"/>
                </a:solidFill>
                <a:latin typeface="Calibri"/>
                <a:ea typeface="Calibri"/>
                <a:cs typeface="Calibri"/>
                <a:sym typeface="Calibri"/>
              </a:rPr>
              <a:t>La vista principal mostrará</a:t>
            </a:r>
          </a:p>
          <a:p>
            <a:pPr lvl="0">
              <a:defRPr>
                <a:solidFill>
                  <a:srgbClr val="000000"/>
                </a:solidFill>
              </a:defRPr>
            </a:pPr>
            <a:r>
              <a:rPr lang="es-ES_tradnl" sz="1400" dirty="0">
                <a:latin typeface="Calibri"/>
                <a:ea typeface="Calibri"/>
                <a:cs typeface="Calibri"/>
                <a:sym typeface="Calibri"/>
              </a:rPr>
              <a:t>l</a:t>
            </a:r>
            <a:r>
              <a:rPr lang="es-ES_tradnl" sz="1400" dirty="0" smtClean="0">
                <a:latin typeface="Calibri"/>
                <a:ea typeface="Calibri"/>
                <a:cs typeface="Calibri"/>
                <a:sym typeface="Calibri"/>
              </a:rPr>
              <a:t>os resultados de la búsqueda</a:t>
            </a:r>
          </a:p>
        </p:txBody>
      </p:sp>
      <p:sp>
        <p:nvSpPr>
          <p:cNvPr id="229" name="Shape 229"/>
          <p:cNvSpPr/>
          <p:nvPr/>
        </p:nvSpPr>
        <p:spPr>
          <a:xfrm>
            <a:off x="6842324" y="2993363"/>
            <a:ext cx="203741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defRPr>
            </a:pPr>
            <a:r>
              <a:rPr sz="1400" dirty="0">
                <a:solidFill>
                  <a:srgbClr val="3C3C3B"/>
                </a:solidFill>
                <a:latin typeface="Calibri"/>
                <a:ea typeface="Calibri"/>
                <a:cs typeface="Calibri"/>
                <a:sym typeface="Calibri"/>
              </a:rPr>
              <a:t>Click </a:t>
            </a:r>
            <a:r>
              <a:rPr lang="es-ES_tradnl" sz="1400" dirty="0" smtClean="0">
                <a:solidFill>
                  <a:srgbClr val="3C3C3B"/>
                </a:solidFill>
                <a:latin typeface="Calibri"/>
                <a:ea typeface="Calibri"/>
                <a:cs typeface="Calibri"/>
                <a:sym typeface="Calibri"/>
              </a:rPr>
              <a:t>en la carpeta en la que</a:t>
            </a:r>
          </a:p>
          <a:p>
            <a:pPr lvl="0">
              <a:defRPr>
                <a:solidFill>
                  <a:srgbClr val="000000"/>
                </a:solidFill>
              </a:defRPr>
            </a:pPr>
            <a:r>
              <a:rPr lang="es-ES_tradnl" sz="1400" dirty="0" smtClean="0">
                <a:latin typeface="Calibri"/>
                <a:ea typeface="Calibri"/>
                <a:cs typeface="Calibri"/>
                <a:sym typeface="Calibri"/>
              </a:rPr>
              <a:t>desee buscar</a:t>
            </a:r>
            <a:endParaRPr sz="1400" dirty="0">
              <a:solidFill>
                <a:srgbClr val="3C3C3B"/>
              </a:solidFill>
              <a:latin typeface="Calibri"/>
              <a:ea typeface="Calibri"/>
              <a:cs typeface="Calibri"/>
              <a:sym typeface="Calibri"/>
            </a:endParaRPr>
          </a:p>
        </p:txBody>
      </p:sp>
      <p:sp>
        <p:nvSpPr>
          <p:cNvPr id="230" name="Shape 230"/>
          <p:cNvSpPr/>
          <p:nvPr/>
        </p:nvSpPr>
        <p:spPr>
          <a:xfrm>
            <a:off x="6842324" y="3753736"/>
            <a:ext cx="2122376" cy="6463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defRPr>
            </a:pPr>
            <a:r>
              <a:rPr lang="es-ES_tradnl" sz="1400" dirty="0" smtClean="0">
                <a:solidFill>
                  <a:srgbClr val="3C3C3B"/>
                </a:solidFill>
                <a:latin typeface="Calibri"/>
                <a:ea typeface="Calibri"/>
                <a:cs typeface="Calibri"/>
                <a:sym typeface="Calibri"/>
              </a:rPr>
              <a:t>Presionar el botón de limpiar</a:t>
            </a:r>
            <a:endParaRPr dirty="0">
              <a:latin typeface="Calibri"/>
              <a:ea typeface="Calibri"/>
              <a:cs typeface="Calibri"/>
              <a:sym typeface="Calibri"/>
            </a:endParaRPr>
          </a:p>
          <a:p>
            <a:pPr lvl="0">
              <a:defRPr>
                <a:solidFill>
                  <a:srgbClr val="000000"/>
                </a:solidFill>
              </a:defRPr>
            </a:pPr>
            <a:r>
              <a:rPr lang="en-US" sz="1400" dirty="0">
                <a:latin typeface="Calibri"/>
                <a:ea typeface="Calibri"/>
                <a:cs typeface="Calibri"/>
                <a:sym typeface="Calibri"/>
              </a:rPr>
              <a:t>p</a:t>
            </a:r>
            <a:r>
              <a:rPr lang="es-ES_tradnl" sz="1400" dirty="0" smtClean="0">
                <a:solidFill>
                  <a:srgbClr val="3C3C3B"/>
                </a:solidFill>
                <a:latin typeface="Calibri"/>
                <a:ea typeface="Calibri"/>
                <a:cs typeface="Calibri"/>
                <a:sym typeface="Calibri"/>
              </a:rPr>
              <a:t>ara remover el filtro de </a:t>
            </a:r>
          </a:p>
          <a:p>
            <a:pPr lvl="0">
              <a:defRPr>
                <a:solidFill>
                  <a:srgbClr val="000000"/>
                </a:solidFill>
              </a:defRPr>
            </a:pPr>
            <a:r>
              <a:rPr lang="es-ES_tradnl" sz="1400" dirty="0" smtClean="0">
                <a:solidFill>
                  <a:srgbClr val="3C3C3B"/>
                </a:solidFill>
                <a:latin typeface="Calibri"/>
                <a:ea typeface="Calibri"/>
                <a:cs typeface="Calibri"/>
                <a:sym typeface="Calibri"/>
              </a:rPr>
              <a:t>búsqueda</a:t>
            </a:r>
            <a:endParaRPr sz="1400" dirty="0">
              <a:solidFill>
                <a:srgbClr val="3C3C3B"/>
              </a:solidFill>
              <a:latin typeface="Calibri"/>
              <a:ea typeface="Calibri"/>
              <a:cs typeface="Calibri"/>
              <a:sym typeface="Calibri"/>
            </a:endParaRPr>
          </a:p>
        </p:txBody>
      </p:sp>
      <p:sp>
        <p:nvSpPr>
          <p:cNvPr id="231" name="Shape 231"/>
          <p:cNvSpPr/>
          <p:nvPr/>
        </p:nvSpPr>
        <p:spPr>
          <a:xfrm>
            <a:off x="6864853" y="4643382"/>
            <a:ext cx="2257028" cy="107721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defRPr>
            </a:pPr>
            <a:r>
              <a:rPr lang="es-ES_tradnl" sz="1400" dirty="0" smtClean="0">
                <a:solidFill>
                  <a:srgbClr val="3C3C3B"/>
                </a:solidFill>
                <a:latin typeface="Calibri"/>
                <a:ea typeface="Calibri"/>
                <a:cs typeface="Calibri"/>
                <a:sym typeface="Calibri"/>
              </a:rPr>
              <a:t>La herramienta de búsqueda </a:t>
            </a:r>
          </a:p>
          <a:p>
            <a:pPr lvl="0">
              <a:defRPr>
                <a:solidFill>
                  <a:srgbClr val="000000"/>
                </a:solidFill>
              </a:defRPr>
            </a:pPr>
            <a:r>
              <a:rPr lang="es-ES_tradnl" sz="1400" dirty="0">
                <a:latin typeface="Calibri"/>
                <a:ea typeface="Calibri"/>
                <a:cs typeface="Calibri"/>
                <a:sym typeface="Calibri"/>
              </a:rPr>
              <a:t>t</a:t>
            </a:r>
            <a:r>
              <a:rPr lang="es-ES_tradnl" sz="1400" dirty="0" smtClean="0">
                <a:latin typeface="Calibri"/>
                <a:ea typeface="Calibri"/>
                <a:cs typeface="Calibri"/>
                <a:sym typeface="Calibri"/>
              </a:rPr>
              <a:t>omara en cuenta la meta data</a:t>
            </a:r>
            <a:endParaRPr lang="es-ES_tradnl" sz="1400" dirty="0">
              <a:latin typeface="Calibri"/>
              <a:ea typeface="Calibri"/>
              <a:cs typeface="Calibri"/>
              <a:sym typeface="Calibri"/>
            </a:endParaRPr>
          </a:p>
          <a:p>
            <a:pPr lvl="0">
              <a:defRPr>
                <a:solidFill>
                  <a:srgbClr val="000000"/>
                </a:solidFill>
              </a:defRPr>
            </a:pPr>
            <a:r>
              <a:rPr lang="es-ES_tradnl" sz="1400" dirty="0">
                <a:latin typeface="Calibri"/>
                <a:ea typeface="Calibri"/>
                <a:cs typeface="Calibri"/>
                <a:sym typeface="Calibri"/>
              </a:rPr>
              <a:t>d</a:t>
            </a:r>
            <a:r>
              <a:rPr lang="es-ES_tradnl" sz="1400" dirty="0" smtClean="0">
                <a:latin typeface="Calibri"/>
                <a:ea typeface="Calibri"/>
                <a:cs typeface="Calibri"/>
                <a:sym typeface="Calibri"/>
              </a:rPr>
              <a:t>e las referencias</a:t>
            </a:r>
            <a:r>
              <a:rPr sz="1400" dirty="0" smtClean="0">
                <a:solidFill>
                  <a:srgbClr val="3C3C3B"/>
                </a:solidFill>
                <a:latin typeface="Calibri"/>
                <a:ea typeface="Calibri"/>
                <a:cs typeface="Calibri"/>
                <a:sym typeface="Calibri"/>
              </a:rPr>
              <a:t>,</a:t>
            </a:r>
            <a:r>
              <a:rPr lang="es-ES_tradnl" sz="1400" dirty="0" smtClean="0">
                <a:solidFill>
                  <a:srgbClr val="3C3C3B"/>
                </a:solidFill>
                <a:latin typeface="Calibri"/>
                <a:ea typeface="Calibri"/>
                <a:cs typeface="Calibri"/>
                <a:sym typeface="Calibri"/>
              </a:rPr>
              <a:t> así como</a:t>
            </a:r>
          </a:p>
          <a:p>
            <a:pPr lvl="0">
              <a:defRPr>
                <a:solidFill>
                  <a:srgbClr val="000000"/>
                </a:solidFill>
              </a:defRPr>
            </a:pPr>
            <a:r>
              <a:rPr lang="es-ES_tradnl" sz="1400" dirty="0" smtClean="0">
                <a:solidFill>
                  <a:srgbClr val="3C3C3B"/>
                </a:solidFill>
                <a:latin typeface="Calibri"/>
                <a:ea typeface="Calibri"/>
                <a:cs typeface="Calibri"/>
                <a:sym typeface="Calibri"/>
              </a:rPr>
              <a:t>El texto propiamente de los </a:t>
            </a:r>
          </a:p>
          <a:p>
            <a:pPr lvl="0">
              <a:defRPr>
                <a:solidFill>
                  <a:srgbClr val="000000"/>
                </a:solidFill>
              </a:defRPr>
            </a:pPr>
            <a:r>
              <a:rPr lang="es-ES_tradnl" sz="1400" dirty="0" smtClean="0">
                <a:solidFill>
                  <a:srgbClr val="3C3C3B"/>
                </a:solidFill>
                <a:latin typeface="Calibri"/>
                <a:ea typeface="Calibri"/>
                <a:cs typeface="Calibri"/>
                <a:sym typeface="Calibri"/>
              </a:rPr>
              <a:t>PDF.</a:t>
            </a:r>
            <a:endParaRPr dirty="0">
              <a:latin typeface="Calibri"/>
              <a:ea typeface="Calibri"/>
              <a:cs typeface="Calibri"/>
              <a:sym typeface="Calibri"/>
            </a:endParaRPr>
          </a:p>
        </p:txBody>
      </p:sp>
    </p:spTree>
    <p:extLst>
      <p:ext uri="{BB962C8B-B14F-4D97-AF65-F5344CB8AC3E}">
        <p14:creationId xmlns:p14="http://schemas.microsoft.com/office/powerpoint/2010/main" val="1489692377"/>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45.png"/>
          <p:cNvPicPr/>
          <p:nvPr/>
        </p:nvPicPr>
        <p:blipFill>
          <a:blip r:embed="rId3">
            <a:extLst/>
          </a:blip>
          <a:stretch>
            <a:fillRect/>
          </a:stretch>
        </p:blipFill>
        <p:spPr>
          <a:xfrm>
            <a:off x="551971" y="1883836"/>
            <a:ext cx="5605817" cy="3585449"/>
          </a:xfrm>
          <a:prstGeom prst="rect">
            <a:avLst/>
          </a:prstGeom>
          <a:ln w="12700">
            <a:miter lim="400000"/>
          </a:ln>
        </p:spPr>
      </p:pic>
      <p:sp>
        <p:nvSpPr>
          <p:cNvPr id="236" name="Shape 236"/>
          <p:cNvSpPr>
            <a:spLocks noGrp="1"/>
          </p:cNvSpPr>
          <p:nvPr>
            <p:ph type="title"/>
          </p:nvPr>
        </p:nvSpPr>
        <p:spPr>
          <a:xfrm>
            <a:off x="457200" y="274638"/>
            <a:ext cx="8229600" cy="1143001"/>
          </a:xfrm>
          <a:prstGeom prst="rect">
            <a:avLst/>
          </a:prstGeom>
        </p:spPr>
        <p:txBody>
          <a:bodyPr lIns="0" tIns="0" rIns="0" bIns="0"/>
          <a:lstStyle>
            <a:lvl1pPr>
              <a:defRPr>
                <a:solidFill>
                  <a:srgbClr val="1E1E1D"/>
                </a:solidFill>
              </a:defRPr>
            </a:lvl1pPr>
          </a:lstStyle>
          <a:p>
            <a:pPr lvl="0">
              <a:defRPr sz="1800">
                <a:solidFill>
                  <a:srgbClr val="000000"/>
                </a:solidFill>
              </a:defRPr>
            </a:pPr>
            <a:r>
              <a:rPr lang="es-ES_tradnl" sz="4000" b="1" dirty="0" smtClean="0">
                <a:solidFill>
                  <a:srgbClr val="1E1E1D"/>
                </a:solidFill>
              </a:rPr>
              <a:t>Buscar documentos</a:t>
            </a:r>
            <a:endParaRPr sz="4000" b="1" dirty="0">
              <a:solidFill>
                <a:srgbClr val="1E1E1D"/>
              </a:solidFill>
            </a:endParaRPr>
          </a:p>
        </p:txBody>
      </p:sp>
      <p:sp>
        <p:nvSpPr>
          <p:cNvPr id="237" name="Shape 237"/>
          <p:cNvSpPr/>
          <p:nvPr/>
        </p:nvSpPr>
        <p:spPr>
          <a:xfrm flipH="1">
            <a:off x="5062613" y="4436581"/>
            <a:ext cx="1512604"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238" name="Shape 238"/>
          <p:cNvSpPr/>
          <p:nvPr/>
        </p:nvSpPr>
        <p:spPr>
          <a:xfrm>
            <a:off x="6807951" y="1544169"/>
            <a:ext cx="2149627" cy="6463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defRPr>
            </a:pPr>
            <a:r>
              <a:rPr lang="es-ES_tradnl" sz="1400" dirty="0" smtClean="0">
                <a:solidFill>
                  <a:srgbClr val="3C3C3B"/>
                </a:solidFill>
                <a:latin typeface="Calibri"/>
                <a:ea typeface="Calibri"/>
                <a:cs typeface="Calibri"/>
                <a:sym typeface="Calibri"/>
              </a:rPr>
              <a:t>Agregar </a:t>
            </a:r>
            <a:r>
              <a:rPr sz="1400" dirty="0" smtClean="0">
                <a:solidFill>
                  <a:srgbClr val="3C3C3B"/>
                </a:solidFill>
                <a:latin typeface="Calibri"/>
                <a:ea typeface="Calibri"/>
                <a:cs typeface="Calibri"/>
                <a:sym typeface="Calibri"/>
              </a:rPr>
              <a:t>tags </a:t>
            </a:r>
            <a:r>
              <a:rPr lang="es-ES_tradnl" sz="1400" dirty="0" smtClean="0">
                <a:solidFill>
                  <a:srgbClr val="3C3C3B"/>
                </a:solidFill>
                <a:latin typeface="Calibri"/>
                <a:ea typeface="Calibri"/>
                <a:cs typeface="Calibri"/>
                <a:sym typeface="Calibri"/>
              </a:rPr>
              <a:t>a los </a:t>
            </a:r>
            <a:r>
              <a:rPr sz="1400" dirty="0" smtClean="0">
                <a:solidFill>
                  <a:srgbClr val="3C3C3B"/>
                </a:solidFill>
                <a:latin typeface="Calibri"/>
                <a:ea typeface="Calibri"/>
                <a:cs typeface="Calibri"/>
                <a:sym typeface="Calibri"/>
              </a:rPr>
              <a:t>papers </a:t>
            </a:r>
            <a:r>
              <a:rPr lang="es-ES_tradnl" sz="1400" dirty="0" smtClean="0">
                <a:solidFill>
                  <a:srgbClr val="3C3C3B"/>
                </a:solidFill>
                <a:latin typeface="Calibri"/>
                <a:ea typeface="Calibri"/>
                <a:cs typeface="Calibri"/>
                <a:sym typeface="Calibri"/>
              </a:rPr>
              <a:t>que</a:t>
            </a:r>
          </a:p>
          <a:p>
            <a:pPr lvl="0">
              <a:defRPr>
                <a:solidFill>
                  <a:srgbClr val="000000"/>
                </a:solidFill>
              </a:defRPr>
            </a:pPr>
            <a:r>
              <a:rPr lang="es-ES_tradnl" sz="1400" dirty="0" smtClean="0">
                <a:latin typeface="Calibri"/>
                <a:ea typeface="Calibri"/>
                <a:cs typeface="Calibri"/>
                <a:sym typeface="Calibri"/>
              </a:rPr>
              <a:t>Pertenecen a un tema </a:t>
            </a:r>
          </a:p>
          <a:p>
            <a:pPr lvl="0">
              <a:defRPr>
                <a:solidFill>
                  <a:srgbClr val="000000"/>
                </a:solidFill>
              </a:defRPr>
            </a:pPr>
            <a:r>
              <a:rPr lang="es-ES_tradnl" sz="1400" dirty="0" smtClean="0">
                <a:solidFill>
                  <a:srgbClr val="3C3C3B"/>
                </a:solidFill>
                <a:latin typeface="Calibri"/>
                <a:ea typeface="Calibri"/>
                <a:cs typeface="Calibri"/>
                <a:sym typeface="Calibri"/>
              </a:rPr>
              <a:t>especifico</a:t>
            </a:r>
            <a:endParaRPr sz="1400" dirty="0">
              <a:solidFill>
                <a:srgbClr val="3C3C3B"/>
              </a:solidFill>
              <a:latin typeface="Calibri"/>
              <a:ea typeface="Calibri"/>
              <a:cs typeface="Calibri"/>
              <a:sym typeface="Calibri"/>
            </a:endParaRPr>
          </a:p>
        </p:txBody>
      </p:sp>
      <p:sp>
        <p:nvSpPr>
          <p:cNvPr id="239" name="Shape 239"/>
          <p:cNvSpPr/>
          <p:nvPr/>
        </p:nvSpPr>
        <p:spPr>
          <a:xfrm flipV="1">
            <a:off x="6470191" y="1970894"/>
            <a:ext cx="3" cy="2434834"/>
          </a:xfrm>
          <a:prstGeom prst="line">
            <a:avLst/>
          </a:prstGeom>
          <a:ln w="38100" cap="rnd">
            <a:solidFill>
              <a:srgbClr val="AF171F"/>
            </a:solidFill>
            <a:custDash>
              <a:ds d="100000" sp="200000"/>
            </a:custDash>
            <a:round/>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240" name="Shape 240"/>
          <p:cNvSpPr/>
          <p:nvPr/>
        </p:nvSpPr>
        <p:spPr>
          <a:xfrm flipH="1">
            <a:off x="6432092" y="1913739"/>
            <a:ext cx="443200" cy="3"/>
          </a:xfrm>
          <a:prstGeom prst="line">
            <a:avLst/>
          </a:prstGeom>
          <a:ln w="38100" cap="rnd">
            <a:solidFill>
              <a:srgbClr val="AF171F"/>
            </a:solidFill>
            <a:custDash>
              <a:ds d="100000" sp="200000"/>
            </a:custDash>
            <a:round/>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241" name="Shape 241"/>
          <p:cNvSpPr/>
          <p:nvPr/>
        </p:nvSpPr>
        <p:spPr>
          <a:xfrm flipH="1" flipV="1">
            <a:off x="1532014" y="4715981"/>
            <a:ext cx="4386880"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242" name="Shape 242"/>
          <p:cNvSpPr/>
          <p:nvPr/>
        </p:nvSpPr>
        <p:spPr>
          <a:xfrm flipV="1">
            <a:off x="5809791" y="2523862"/>
            <a:ext cx="3" cy="2151131"/>
          </a:xfrm>
          <a:prstGeom prst="line">
            <a:avLst/>
          </a:prstGeom>
          <a:ln w="38100" cap="rnd">
            <a:solidFill>
              <a:srgbClr val="AF171F"/>
            </a:solidFill>
            <a:custDash>
              <a:ds d="100000" sp="200000"/>
            </a:custDash>
            <a:round/>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243" name="Shape 243"/>
          <p:cNvSpPr/>
          <p:nvPr/>
        </p:nvSpPr>
        <p:spPr>
          <a:xfrm flipH="1">
            <a:off x="5763224" y="2542838"/>
            <a:ext cx="989382" cy="3"/>
          </a:xfrm>
          <a:prstGeom prst="line">
            <a:avLst/>
          </a:prstGeom>
          <a:ln w="38100" cap="rnd">
            <a:solidFill>
              <a:srgbClr val="AF171F"/>
            </a:solidFill>
            <a:custDash>
              <a:ds d="100000" sp="200000"/>
            </a:custDash>
            <a:round/>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244" name="Shape 244"/>
          <p:cNvSpPr/>
          <p:nvPr/>
        </p:nvSpPr>
        <p:spPr>
          <a:xfrm>
            <a:off x="6782551" y="2406880"/>
            <a:ext cx="2409314" cy="6463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defRPr>
            </a:pPr>
            <a:r>
              <a:rPr sz="1400" dirty="0" smtClean="0">
                <a:solidFill>
                  <a:srgbClr val="3C3C3B"/>
                </a:solidFill>
                <a:latin typeface="Calibri"/>
                <a:ea typeface="Calibri"/>
                <a:cs typeface="Calibri"/>
                <a:sym typeface="Calibri"/>
              </a:rPr>
              <a:t>Us</a:t>
            </a:r>
            <a:r>
              <a:rPr lang="es-ES_tradnl" sz="1400" dirty="0" err="1" smtClean="0">
                <a:solidFill>
                  <a:srgbClr val="3C3C3B"/>
                </a:solidFill>
                <a:latin typeface="Calibri"/>
                <a:ea typeface="Calibri"/>
                <a:cs typeface="Calibri"/>
                <a:sym typeface="Calibri"/>
              </a:rPr>
              <a:t>ar</a:t>
            </a:r>
            <a:r>
              <a:rPr lang="es-ES_tradnl" sz="1400" dirty="0" smtClean="0">
                <a:solidFill>
                  <a:srgbClr val="3C3C3B"/>
                </a:solidFill>
                <a:latin typeface="Calibri"/>
                <a:ea typeface="Calibri"/>
                <a:cs typeface="Calibri"/>
                <a:sym typeface="Calibri"/>
              </a:rPr>
              <a:t> el </a:t>
            </a:r>
            <a:r>
              <a:rPr lang="es-ES_tradnl" sz="1400" dirty="0" err="1" smtClean="0">
                <a:solidFill>
                  <a:srgbClr val="3C3C3B"/>
                </a:solidFill>
                <a:latin typeface="Calibri"/>
                <a:ea typeface="Calibri"/>
                <a:cs typeface="Calibri"/>
                <a:sym typeface="Calibri"/>
              </a:rPr>
              <a:t>menu</a:t>
            </a:r>
            <a:r>
              <a:rPr lang="es-ES_tradnl" sz="1400" dirty="0" smtClean="0">
                <a:solidFill>
                  <a:srgbClr val="3C3C3B"/>
                </a:solidFill>
                <a:latin typeface="Calibri"/>
                <a:ea typeface="Calibri"/>
                <a:cs typeface="Calibri"/>
                <a:sym typeface="Calibri"/>
              </a:rPr>
              <a:t> de filtro para filtrar</a:t>
            </a:r>
          </a:p>
          <a:p>
            <a:pPr lvl="0">
              <a:defRPr>
                <a:solidFill>
                  <a:srgbClr val="000000"/>
                </a:solidFill>
              </a:defRPr>
            </a:pPr>
            <a:r>
              <a:rPr lang="es-ES_tradnl" sz="1400" dirty="0">
                <a:latin typeface="Calibri"/>
                <a:ea typeface="Calibri"/>
                <a:cs typeface="Calibri"/>
                <a:sym typeface="Calibri"/>
              </a:rPr>
              <a:t>l</a:t>
            </a:r>
            <a:r>
              <a:rPr lang="es-ES_tradnl" sz="1400" dirty="0" smtClean="0">
                <a:latin typeface="Calibri"/>
                <a:ea typeface="Calibri"/>
                <a:cs typeface="Calibri"/>
                <a:sym typeface="Calibri"/>
              </a:rPr>
              <a:t>a vista de la librería para que </a:t>
            </a:r>
          </a:p>
          <a:p>
            <a:pPr lvl="0">
              <a:defRPr>
                <a:solidFill>
                  <a:srgbClr val="000000"/>
                </a:solidFill>
              </a:defRPr>
            </a:pPr>
            <a:r>
              <a:rPr lang="es-ES_tradnl" sz="1400" dirty="0" smtClean="0">
                <a:latin typeface="Calibri"/>
                <a:ea typeface="Calibri"/>
                <a:cs typeface="Calibri"/>
                <a:sym typeface="Calibri"/>
              </a:rPr>
              <a:t>Incluya solo ítems marcados</a:t>
            </a:r>
            <a:endParaRPr sz="1400" dirty="0">
              <a:solidFill>
                <a:srgbClr val="3C3C3B"/>
              </a:solidFill>
              <a:latin typeface="Calibri"/>
              <a:ea typeface="Calibri"/>
              <a:cs typeface="Calibri"/>
              <a:sym typeface="Calibri"/>
            </a:endParaRPr>
          </a:p>
        </p:txBody>
      </p:sp>
      <p:sp>
        <p:nvSpPr>
          <p:cNvPr id="245" name="Shape 245"/>
          <p:cNvSpPr/>
          <p:nvPr/>
        </p:nvSpPr>
        <p:spPr>
          <a:xfrm>
            <a:off x="6781501" y="4190284"/>
            <a:ext cx="2202526"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defRPr>
            </a:pPr>
            <a:r>
              <a:rPr lang="es-ES_tradnl" sz="1400" smtClean="0">
                <a:solidFill>
                  <a:srgbClr val="3C3C3B"/>
                </a:solidFill>
                <a:latin typeface="Calibri"/>
                <a:ea typeface="Calibri"/>
                <a:cs typeface="Calibri"/>
                <a:sym typeface="Calibri"/>
              </a:rPr>
              <a:t>También </a:t>
            </a:r>
            <a:r>
              <a:rPr lang="es-ES_tradnl" sz="1400" dirty="0" smtClean="0">
                <a:solidFill>
                  <a:srgbClr val="3C3C3B"/>
                </a:solidFill>
                <a:latin typeface="Calibri"/>
                <a:ea typeface="Calibri"/>
                <a:cs typeface="Calibri"/>
                <a:sym typeface="Calibri"/>
              </a:rPr>
              <a:t>de puede filtrar por </a:t>
            </a:r>
          </a:p>
          <a:p>
            <a:pPr lvl="0">
              <a:defRPr>
                <a:solidFill>
                  <a:srgbClr val="000000"/>
                </a:solidFill>
              </a:defRPr>
            </a:pPr>
            <a:r>
              <a:rPr lang="es-ES_tradnl" sz="1400" dirty="0" smtClean="0">
                <a:solidFill>
                  <a:srgbClr val="3C3C3B"/>
                </a:solidFill>
                <a:latin typeface="Calibri"/>
                <a:ea typeface="Calibri"/>
                <a:cs typeface="Calibri"/>
                <a:sym typeface="Calibri"/>
              </a:rPr>
              <a:t>Autor, Palabras clave de autor</a:t>
            </a:r>
            <a:endParaRPr dirty="0">
              <a:latin typeface="Calibri"/>
              <a:ea typeface="Calibri"/>
              <a:cs typeface="Calibri"/>
              <a:sym typeface="Calibri"/>
            </a:endParaRPr>
          </a:p>
        </p:txBody>
      </p:sp>
    </p:spTree>
    <p:extLst>
      <p:ext uri="{BB962C8B-B14F-4D97-AF65-F5344CB8AC3E}">
        <p14:creationId xmlns:p14="http://schemas.microsoft.com/office/powerpoint/2010/main" val="1922757472"/>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p:cNvSpPr>
          <p:nvPr>
            <p:ph type="title"/>
          </p:nvPr>
        </p:nvSpPr>
        <p:spPr>
          <a:xfrm>
            <a:off x="457200" y="274638"/>
            <a:ext cx="8229600" cy="1143001"/>
          </a:xfrm>
          <a:prstGeom prst="rect">
            <a:avLst/>
          </a:prstGeom>
        </p:spPr>
        <p:txBody>
          <a:bodyPr/>
          <a:lstStyle/>
          <a:p>
            <a:pPr lvl="0">
              <a:defRPr sz="1800">
                <a:solidFill>
                  <a:srgbClr val="000000"/>
                </a:solidFill>
              </a:defRPr>
            </a:pPr>
            <a:r>
              <a:rPr lang="es-ES_tradnl" sz="4000" dirty="0" smtClean="0">
                <a:solidFill>
                  <a:srgbClr val="1E1E1E"/>
                </a:solidFill>
              </a:rPr>
              <a:t>Chequear duplicados</a:t>
            </a:r>
            <a:endParaRPr sz="4000" dirty="0">
              <a:solidFill>
                <a:srgbClr val="1E1E1E"/>
              </a:solidFill>
            </a:endParaRPr>
          </a:p>
        </p:txBody>
      </p:sp>
      <p:pic>
        <p:nvPicPr>
          <p:cNvPr id="250" name="image46.png" descr="duplicate-detection.tiff"/>
          <p:cNvPicPr/>
          <p:nvPr/>
        </p:nvPicPr>
        <p:blipFill>
          <a:blip r:embed="rId3">
            <a:extLst/>
          </a:blip>
          <a:stretch>
            <a:fillRect/>
          </a:stretch>
        </p:blipFill>
        <p:spPr>
          <a:xfrm>
            <a:off x="2134241" y="1961445"/>
            <a:ext cx="6651336" cy="4333279"/>
          </a:xfrm>
          <a:prstGeom prst="rect">
            <a:avLst/>
          </a:prstGeom>
          <a:ln w="12700">
            <a:miter lim="400000"/>
          </a:ln>
        </p:spPr>
      </p:pic>
      <p:pic>
        <p:nvPicPr>
          <p:cNvPr id="251" name="image47.png" descr="check-duplicates-menu.png"/>
          <p:cNvPicPr/>
          <p:nvPr/>
        </p:nvPicPr>
        <p:blipFill>
          <a:blip r:embed="rId4">
            <a:extLst/>
          </a:blip>
          <a:stretch>
            <a:fillRect/>
          </a:stretch>
        </p:blipFill>
        <p:spPr>
          <a:xfrm>
            <a:off x="344312" y="1567745"/>
            <a:ext cx="3086101" cy="1803401"/>
          </a:xfrm>
          <a:prstGeom prst="rect">
            <a:avLst/>
          </a:prstGeom>
          <a:ln w="12700">
            <a:miter lim="400000"/>
          </a:ln>
        </p:spPr>
      </p:pic>
    </p:spTree>
    <p:extLst>
      <p:ext uri="{BB962C8B-B14F-4D97-AF65-F5344CB8AC3E}">
        <p14:creationId xmlns:p14="http://schemas.microsoft.com/office/powerpoint/2010/main" val="1450238957"/>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p:nvPr>
        </p:nvSpPr>
        <p:spPr>
          <a:xfrm>
            <a:off x="457200" y="3231099"/>
            <a:ext cx="8229600" cy="1362078"/>
          </a:xfrm>
          <a:prstGeom prst="rect">
            <a:avLst/>
          </a:prstGeom>
        </p:spPr>
        <p:txBody>
          <a:bodyPr/>
          <a:lstStyle/>
          <a:p>
            <a:pPr lvl="0">
              <a:defRPr sz="1800">
                <a:solidFill>
                  <a:srgbClr val="000000"/>
                </a:solidFill>
              </a:defRPr>
            </a:pPr>
            <a:r>
              <a:rPr lang="es-ES_tradnl" sz="4000" dirty="0" smtClean="0">
                <a:solidFill>
                  <a:srgbClr val="1E1E1E"/>
                </a:solidFill>
              </a:rPr>
              <a:t>Visor de </a:t>
            </a:r>
            <a:r>
              <a:rPr sz="4000" dirty="0" smtClean="0">
                <a:solidFill>
                  <a:srgbClr val="1E1E1E"/>
                </a:solidFill>
              </a:rPr>
              <a:t>PDF</a:t>
            </a:r>
            <a:r>
              <a:rPr lang="es-ES_tradnl" sz="4000" dirty="0" smtClean="0">
                <a:solidFill>
                  <a:srgbClr val="1E1E1E"/>
                </a:solidFill>
              </a:rPr>
              <a:t>s</a:t>
            </a:r>
            <a:endParaRPr sz="4000" dirty="0">
              <a:solidFill>
                <a:srgbClr val="1E1E1E"/>
              </a:solidFill>
            </a:endParaRPr>
          </a:p>
        </p:txBody>
      </p:sp>
      <p:sp>
        <p:nvSpPr>
          <p:cNvPr id="256" name="Shape 256"/>
          <p:cNvSpPr>
            <a:spLocks noGrp="1"/>
          </p:cNvSpPr>
          <p:nvPr>
            <p:ph type="body" idx="1"/>
          </p:nvPr>
        </p:nvSpPr>
        <p:spPr>
          <a:xfrm>
            <a:off x="457200" y="4483103"/>
            <a:ext cx="8229600" cy="1500190"/>
          </a:xfrm>
          <a:prstGeom prst="rect">
            <a:avLst/>
          </a:prstGeom>
        </p:spPr>
        <p:txBody>
          <a:bodyPr lIns="0" tIns="0" rIns="0" bIns="0">
            <a:normAutofit/>
          </a:bodyPr>
          <a:lstStyle/>
          <a:p>
            <a:pPr lvl="0">
              <a:defRPr sz="1800">
                <a:solidFill>
                  <a:srgbClr val="000000"/>
                </a:solidFill>
              </a:defRPr>
            </a:pPr>
            <a:r>
              <a:rPr lang="es-ES_tradnl" sz="2700" dirty="0" smtClean="0">
                <a:solidFill>
                  <a:srgbClr val="8F8F8F"/>
                </a:solidFill>
              </a:rPr>
              <a:t>Resaltar y agregar anotaciones a documentos</a:t>
            </a:r>
            <a:endParaRPr sz="2700" dirty="0">
              <a:solidFill>
                <a:srgbClr val="8F8F8F"/>
              </a:solidFill>
            </a:endParaRPr>
          </a:p>
        </p:txBody>
      </p:sp>
      <p:pic>
        <p:nvPicPr>
          <p:cNvPr id="257" name="image48.png"/>
          <p:cNvPicPr/>
          <p:nvPr/>
        </p:nvPicPr>
        <p:blipFill>
          <a:blip r:embed="rId3">
            <a:extLst/>
          </a:blip>
          <a:stretch>
            <a:fillRect/>
          </a:stretch>
        </p:blipFill>
        <p:spPr>
          <a:xfrm>
            <a:off x="5110907" y="1412092"/>
            <a:ext cx="3753785" cy="3173567"/>
          </a:xfrm>
          <a:prstGeom prst="rect">
            <a:avLst/>
          </a:prstGeom>
          <a:ln w="12700">
            <a:miter lim="400000"/>
          </a:ln>
        </p:spPr>
      </p:pic>
    </p:spTree>
    <p:extLst>
      <p:ext uri="{BB962C8B-B14F-4D97-AF65-F5344CB8AC3E}">
        <p14:creationId xmlns:p14="http://schemas.microsoft.com/office/powerpoint/2010/main" val="997276125"/>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p:cNvSpPr>
          <p:nvPr>
            <p:ph type="title"/>
          </p:nvPr>
        </p:nvSpPr>
        <p:spPr>
          <a:xfrm>
            <a:off x="457200" y="274638"/>
            <a:ext cx="8229600" cy="1143001"/>
          </a:xfrm>
          <a:prstGeom prst="rect">
            <a:avLst/>
          </a:prstGeom>
        </p:spPr>
        <p:txBody>
          <a:bodyPr/>
          <a:lstStyle>
            <a:lvl1pPr>
              <a:defRPr>
                <a:solidFill>
                  <a:srgbClr val="1E1E1D"/>
                </a:solidFill>
              </a:defRPr>
            </a:lvl1pPr>
          </a:lstStyle>
          <a:p>
            <a:pPr lvl="0">
              <a:defRPr sz="1800">
                <a:solidFill>
                  <a:srgbClr val="000000"/>
                </a:solidFill>
              </a:defRPr>
            </a:pPr>
            <a:r>
              <a:rPr lang="en-US" sz="4000" dirty="0" smtClean="0">
                <a:solidFill>
                  <a:srgbClr val="1E1E1D"/>
                </a:solidFill>
              </a:rPr>
              <a:t>Visor de PDF</a:t>
            </a:r>
            <a:endParaRPr sz="4000" dirty="0">
              <a:solidFill>
                <a:srgbClr val="1E1E1D"/>
              </a:solidFill>
            </a:endParaRPr>
          </a:p>
        </p:txBody>
      </p:sp>
      <p:pic>
        <p:nvPicPr>
          <p:cNvPr id="262" name="image49.png"/>
          <p:cNvPicPr/>
          <p:nvPr/>
        </p:nvPicPr>
        <p:blipFill>
          <a:blip r:embed="rId3">
            <a:extLst/>
          </a:blip>
          <a:stretch>
            <a:fillRect/>
          </a:stretch>
        </p:blipFill>
        <p:spPr>
          <a:xfrm>
            <a:off x="516394" y="1622555"/>
            <a:ext cx="7318734" cy="3922165"/>
          </a:xfrm>
          <a:prstGeom prst="rect">
            <a:avLst/>
          </a:prstGeom>
          <a:ln w="12700">
            <a:miter lim="400000"/>
          </a:ln>
        </p:spPr>
      </p:pic>
    </p:spTree>
    <p:extLst>
      <p:ext uri="{BB962C8B-B14F-4D97-AF65-F5344CB8AC3E}">
        <p14:creationId xmlns:p14="http://schemas.microsoft.com/office/powerpoint/2010/main" val="379366797"/>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xfrm>
            <a:off x="457200" y="274638"/>
            <a:ext cx="8229600" cy="1143001"/>
          </a:xfrm>
          <a:prstGeom prst="rect">
            <a:avLst/>
          </a:prstGeom>
        </p:spPr>
        <p:txBody>
          <a:bodyPr>
            <a:normAutofit/>
          </a:bodyPr>
          <a:lstStyle>
            <a:lvl1pPr>
              <a:defRPr>
                <a:solidFill>
                  <a:srgbClr val="1E1E1D"/>
                </a:solidFill>
              </a:defRPr>
            </a:lvl1pPr>
          </a:lstStyle>
          <a:p>
            <a:pPr lvl="0">
              <a:defRPr sz="1800">
                <a:solidFill>
                  <a:srgbClr val="000000"/>
                </a:solidFill>
              </a:defRPr>
            </a:pPr>
            <a:r>
              <a:rPr lang="es-ES_tradnl" sz="4000" dirty="0" smtClean="0">
                <a:solidFill>
                  <a:srgbClr val="1E1E1D"/>
                </a:solidFill>
              </a:rPr>
              <a:t>Resaltando y haciendo anotaciones</a:t>
            </a:r>
            <a:endParaRPr lang="es-ES_tradnl" sz="4000" dirty="0">
              <a:solidFill>
                <a:srgbClr val="1E1E1D"/>
              </a:solidFill>
            </a:endParaRPr>
          </a:p>
        </p:txBody>
      </p:sp>
      <p:pic>
        <p:nvPicPr>
          <p:cNvPr id="267" name="image51.png"/>
          <p:cNvPicPr/>
          <p:nvPr/>
        </p:nvPicPr>
        <p:blipFill>
          <a:blip r:embed="rId3">
            <a:extLst/>
          </a:blip>
          <a:stretch>
            <a:fillRect/>
          </a:stretch>
        </p:blipFill>
        <p:spPr>
          <a:xfrm>
            <a:off x="516394" y="1604226"/>
            <a:ext cx="7318734" cy="3951451"/>
          </a:xfrm>
          <a:prstGeom prst="rect">
            <a:avLst/>
          </a:prstGeom>
          <a:ln w="12700">
            <a:miter lim="400000"/>
          </a:ln>
        </p:spPr>
      </p:pic>
    </p:spTree>
    <p:extLst>
      <p:ext uri="{BB962C8B-B14F-4D97-AF65-F5344CB8AC3E}">
        <p14:creationId xmlns:p14="http://schemas.microsoft.com/office/powerpoint/2010/main" val="717293418"/>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p:cNvSpPr>
          <p:nvPr>
            <p:ph type="title"/>
          </p:nvPr>
        </p:nvSpPr>
        <p:spPr>
          <a:xfrm>
            <a:off x="457200" y="3231099"/>
            <a:ext cx="8229600" cy="1362078"/>
          </a:xfrm>
          <a:prstGeom prst="rect">
            <a:avLst/>
          </a:prstGeom>
        </p:spPr>
        <p:txBody>
          <a:bodyPr/>
          <a:lstStyle/>
          <a:p>
            <a:pPr lvl="0">
              <a:defRPr sz="1800">
                <a:solidFill>
                  <a:srgbClr val="000000"/>
                </a:solidFill>
              </a:defRPr>
            </a:pPr>
            <a:r>
              <a:rPr sz="4000" dirty="0" smtClean="0">
                <a:solidFill>
                  <a:srgbClr val="1E1E1E"/>
                </a:solidFill>
              </a:rPr>
              <a:t>Cit</a:t>
            </a:r>
            <a:r>
              <a:rPr lang="en-US" sz="4000" dirty="0" smtClean="0">
                <a:solidFill>
                  <a:srgbClr val="1E1E1E"/>
                </a:solidFill>
              </a:rPr>
              <a:t>ar</a:t>
            </a:r>
            <a:endParaRPr sz="4000" dirty="0">
              <a:solidFill>
                <a:srgbClr val="1E1E1E"/>
              </a:solidFill>
            </a:endParaRPr>
          </a:p>
        </p:txBody>
      </p:sp>
      <p:sp>
        <p:nvSpPr>
          <p:cNvPr id="272" name="Shape 272"/>
          <p:cNvSpPr>
            <a:spLocks noGrp="1"/>
          </p:cNvSpPr>
          <p:nvPr>
            <p:ph type="body" idx="1"/>
          </p:nvPr>
        </p:nvSpPr>
        <p:spPr>
          <a:xfrm>
            <a:off x="457200" y="4483103"/>
            <a:ext cx="8229600" cy="1500190"/>
          </a:xfrm>
          <a:prstGeom prst="rect">
            <a:avLst/>
          </a:prstGeom>
        </p:spPr>
        <p:txBody>
          <a:bodyPr lIns="0" tIns="0" rIns="0" bIns="0">
            <a:normAutofit/>
          </a:bodyPr>
          <a:lstStyle/>
          <a:p>
            <a:pPr lvl="0">
              <a:defRPr sz="1800">
                <a:solidFill>
                  <a:srgbClr val="000000"/>
                </a:solidFill>
              </a:defRPr>
            </a:pPr>
            <a:r>
              <a:rPr lang="es-ES_tradnl" sz="2700" dirty="0" smtClean="0">
                <a:solidFill>
                  <a:srgbClr val="8F8F8F"/>
                </a:solidFill>
              </a:rPr>
              <a:t>Utilizando el </a:t>
            </a:r>
            <a:r>
              <a:rPr lang="es-ES_tradnl" sz="2700" dirty="0" err="1" smtClean="0">
                <a:solidFill>
                  <a:srgbClr val="8F8F8F"/>
                </a:solidFill>
              </a:rPr>
              <a:t>plug</a:t>
            </a:r>
            <a:r>
              <a:rPr lang="es-ES_tradnl" sz="2700" dirty="0" smtClean="0">
                <a:solidFill>
                  <a:srgbClr val="8F8F8F"/>
                </a:solidFill>
              </a:rPr>
              <a:t>-in de citación </a:t>
            </a:r>
            <a:r>
              <a:rPr lang="es-ES_tradnl" sz="2700" dirty="0" err="1" smtClean="0">
                <a:solidFill>
                  <a:srgbClr val="8F8F8F"/>
                </a:solidFill>
              </a:rPr>
              <a:t>Mendeley</a:t>
            </a:r>
            <a:endParaRPr lang="es-ES_tradnl" sz="2700" dirty="0">
              <a:solidFill>
                <a:srgbClr val="8F8F8F"/>
              </a:solidFill>
            </a:endParaRPr>
          </a:p>
        </p:txBody>
      </p:sp>
      <p:pic>
        <p:nvPicPr>
          <p:cNvPr id="273" name="image52.png"/>
          <p:cNvPicPr/>
          <p:nvPr/>
        </p:nvPicPr>
        <p:blipFill>
          <a:blip r:embed="rId3">
            <a:extLst/>
          </a:blip>
          <a:stretch>
            <a:fillRect/>
          </a:stretch>
        </p:blipFill>
        <p:spPr>
          <a:xfrm>
            <a:off x="4907993" y="2700577"/>
            <a:ext cx="3435447" cy="1764054"/>
          </a:xfrm>
          <a:prstGeom prst="rect">
            <a:avLst/>
          </a:prstGeom>
          <a:ln w="12700">
            <a:miter lim="400000"/>
          </a:ln>
        </p:spPr>
      </p:pic>
    </p:spTree>
    <p:extLst>
      <p:ext uri="{BB962C8B-B14F-4D97-AF65-F5344CB8AC3E}">
        <p14:creationId xmlns:p14="http://schemas.microsoft.com/office/powerpoint/2010/main" val="390848153"/>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p:cNvSpPr>
          <p:nvPr>
            <p:ph type="title"/>
          </p:nvPr>
        </p:nvSpPr>
        <p:spPr>
          <a:xfrm>
            <a:off x="457200" y="274638"/>
            <a:ext cx="8229600" cy="1143001"/>
          </a:xfrm>
          <a:prstGeom prst="rect">
            <a:avLst/>
          </a:prstGeom>
        </p:spPr>
        <p:txBody>
          <a:bodyPr/>
          <a:lstStyle>
            <a:lvl1pPr>
              <a:defRPr>
                <a:solidFill>
                  <a:srgbClr val="1E1E1D"/>
                </a:solidFill>
              </a:defRPr>
            </a:lvl1pPr>
          </a:lstStyle>
          <a:p>
            <a:pPr lvl="0">
              <a:defRPr sz="1800">
                <a:solidFill>
                  <a:srgbClr val="000000"/>
                </a:solidFill>
              </a:defRPr>
            </a:pPr>
            <a:r>
              <a:rPr lang="es-ES_tradnl" sz="4000" dirty="0" smtClean="0">
                <a:solidFill>
                  <a:srgbClr val="1E1E1D"/>
                </a:solidFill>
              </a:rPr>
              <a:t>Como instalar el</a:t>
            </a:r>
            <a:r>
              <a:rPr sz="4000" dirty="0" smtClean="0">
                <a:solidFill>
                  <a:srgbClr val="1E1E1D"/>
                </a:solidFill>
              </a:rPr>
              <a:t> </a:t>
            </a:r>
            <a:r>
              <a:rPr sz="4000" dirty="0">
                <a:solidFill>
                  <a:srgbClr val="1E1E1D"/>
                </a:solidFill>
              </a:rPr>
              <a:t>Plug-in</a:t>
            </a:r>
          </a:p>
        </p:txBody>
      </p:sp>
      <p:pic>
        <p:nvPicPr>
          <p:cNvPr id="278" name="image53.png"/>
          <p:cNvPicPr/>
          <p:nvPr/>
        </p:nvPicPr>
        <p:blipFill>
          <a:blip r:embed="rId3">
            <a:extLst/>
          </a:blip>
          <a:stretch>
            <a:fillRect/>
          </a:stretch>
        </p:blipFill>
        <p:spPr>
          <a:xfrm>
            <a:off x="1664752" y="1709340"/>
            <a:ext cx="5882793" cy="3236149"/>
          </a:xfrm>
          <a:prstGeom prst="rect">
            <a:avLst/>
          </a:prstGeom>
          <a:ln w="12700">
            <a:miter lim="400000"/>
          </a:ln>
        </p:spPr>
      </p:pic>
      <p:pic>
        <p:nvPicPr>
          <p:cNvPr id="279" name="image54.png"/>
          <p:cNvPicPr/>
          <p:nvPr/>
        </p:nvPicPr>
        <p:blipFill>
          <a:blip r:embed="rId4">
            <a:extLst/>
          </a:blip>
          <a:stretch>
            <a:fillRect/>
          </a:stretch>
        </p:blipFill>
        <p:spPr>
          <a:xfrm>
            <a:off x="1734311" y="5039595"/>
            <a:ext cx="1355050" cy="1330365"/>
          </a:xfrm>
          <a:prstGeom prst="rect">
            <a:avLst/>
          </a:prstGeom>
          <a:ln w="12700">
            <a:miter lim="400000"/>
          </a:ln>
        </p:spPr>
      </p:pic>
      <p:pic>
        <p:nvPicPr>
          <p:cNvPr id="280" name="image55.png"/>
          <p:cNvPicPr/>
          <p:nvPr/>
        </p:nvPicPr>
        <p:blipFill>
          <a:blip r:embed="rId5">
            <a:extLst/>
          </a:blip>
          <a:stretch>
            <a:fillRect/>
          </a:stretch>
        </p:blipFill>
        <p:spPr>
          <a:xfrm>
            <a:off x="3337178" y="5217185"/>
            <a:ext cx="4140895" cy="975183"/>
          </a:xfrm>
          <a:prstGeom prst="rect">
            <a:avLst/>
          </a:prstGeom>
          <a:ln w="12700">
            <a:miter lim="400000"/>
          </a:ln>
        </p:spPr>
      </p:pic>
    </p:spTree>
    <p:extLst>
      <p:ext uri="{BB962C8B-B14F-4D97-AF65-F5344CB8AC3E}">
        <p14:creationId xmlns:p14="http://schemas.microsoft.com/office/powerpoint/2010/main" val="52775474"/>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p:cNvSpPr>
          <p:nvPr>
            <p:ph type="title"/>
          </p:nvPr>
        </p:nvSpPr>
        <p:spPr>
          <a:xfrm>
            <a:off x="457200" y="274638"/>
            <a:ext cx="8229600" cy="1143001"/>
          </a:xfrm>
          <a:prstGeom prst="rect">
            <a:avLst/>
          </a:prstGeom>
        </p:spPr>
        <p:txBody>
          <a:bodyPr>
            <a:normAutofit/>
          </a:bodyPr>
          <a:lstStyle>
            <a:lvl1pPr>
              <a:defRPr>
                <a:solidFill>
                  <a:srgbClr val="1E1E1D"/>
                </a:solidFill>
              </a:defRPr>
            </a:lvl1pPr>
          </a:lstStyle>
          <a:p>
            <a:pPr lvl="0">
              <a:defRPr sz="1800">
                <a:solidFill>
                  <a:srgbClr val="000000"/>
                </a:solidFill>
              </a:defRPr>
            </a:pPr>
            <a:r>
              <a:rPr sz="4000" dirty="0" smtClean="0">
                <a:solidFill>
                  <a:srgbClr val="1E1E1D"/>
                </a:solidFill>
              </a:rPr>
              <a:t>Genera</a:t>
            </a:r>
            <a:r>
              <a:rPr lang="es-ES_tradnl" sz="4000" dirty="0" smtClean="0">
                <a:solidFill>
                  <a:srgbClr val="1E1E1D"/>
                </a:solidFill>
              </a:rPr>
              <a:t>r Citaciones en</a:t>
            </a:r>
            <a:r>
              <a:rPr sz="4000" dirty="0" smtClean="0">
                <a:solidFill>
                  <a:srgbClr val="1E1E1D"/>
                </a:solidFill>
              </a:rPr>
              <a:t> </a:t>
            </a:r>
            <a:r>
              <a:rPr sz="4000" dirty="0">
                <a:solidFill>
                  <a:srgbClr val="1E1E1D"/>
                </a:solidFill>
              </a:rPr>
              <a:t>Word</a:t>
            </a:r>
          </a:p>
        </p:txBody>
      </p:sp>
      <p:pic>
        <p:nvPicPr>
          <p:cNvPr id="285" name="image60.png"/>
          <p:cNvPicPr/>
          <p:nvPr/>
        </p:nvPicPr>
        <p:blipFill>
          <a:blip r:embed="rId3">
            <a:extLst/>
          </a:blip>
          <a:stretch>
            <a:fillRect/>
          </a:stretch>
        </p:blipFill>
        <p:spPr>
          <a:xfrm>
            <a:off x="144795" y="1667841"/>
            <a:ext cx="3230243" cy="1677760"/>
          </a:xfrm>
          <a:prstGeom prst="rect">
            <a:avLst/>
          </a:prstGeom>
          <a:ln w="12700">
            <a:miter lim="400000"/>
          </a:ln>
          <a:effectLst>
            <a:outerShdw blurRad="38100" dist="20000" dir="5400000" rotWithShape="0">
              <a:srgbClr val="000000">
                <a:alpha val="38000"/>
              </a:srgbClr>
            </a:outerShdw>
          </a:effectLst>
        </p:spPr>
      </p:pic>
      <p:pic>
        <p:nvPicPr>
          <p:cNvPr id="286" name="image61.png"/>
          <p:cNvPicPr/>
          <p:nvPr/>
        </p:nvPicPr>
        <p:blipFill>
          <a:blip r:embed="rId4">
            <a:extLst/>
          </a:blip>
          <a:stretch>
            <a:fillRect/>
          </a:stretch>
        </p:blipFill>
        <p:spPr>
          <a:xfrm>
            <a:off x="1749175" y="3019641"/>
            <a:ext cx="5714033" cy="2832171"/>
          </a:xfrm>
          <a:prstGeom prst="rect">
            <a:avLst/>
          </a:prstGeom>
          <a:ln w="12700">
            <a:miter lim="400000"/>
          </a:ln>
        </p:spPr>
      </p:pic>
      <p:pic>
        <p:nvPicPr>
          <p:cNvPr id="287" name="image62.png"/>
          <p:cNvPicPr/>
          <p:nvPr/>
        </p:nvPicPr>
        <p:blipFill>
          <a:blip r:embed="rId5">
            <a:extLst/>
          </a:blip>
          <a:stretch>
            <a:fillRect/>
          </a:stretch>
        </p:blipFill>
        <p:spPr>
          <a:xfrm>
            <a:off x="6263132" y="5856327"/>
            <a:ext cx="2867822" cy="666780"/>
          </a:xfrm>
          <a:prstGeom prst="rect">
            <a:avLst/>
          </a:prstGeom>
          <a:ln w="12700">
            <a:miter lim="400000"/>
          </a:ln>
        </p:spPr>
      </p:pic>
      <p:sp>
        <p:nvSpPr>
          <p:cNvPr id="288" name="Shape 288"/>
          <p:cNvSpPr/>
          <p:nvPr/>
        </p:nvSpPr>
        <p:spPr>
          <a:xfrm>
            <a:off x="3383167" y="2002879"/>
            <a:ext cx="1085390" cy="1026504"/>
          </a:xfrm>
          <a:custGeom>
            <a:avLst/>
            <a:gdLst/>
            <a:ahLst/>
            <a:cxnLst>
              <a:cxn ang="0">
                <a:pos x="wd2" y="hd2"/>
              </a:cxn>
              <a:cxn ang="5400000">
                <a:pos x="wd2" y="hd2"/>
              </a:cxn>
              <a:cxn ang="10800000">
                <a:pos x="wd2" y="hd2"/>
              </a:cxn>
              <a:cxn ang="16200000">
                <a:pos x="wd2" y="hd2"/>
              </a:cxn>
            </a:cxnLst>
            <a:rect l="0" t="0" r="r" b="b"/>
            <a:pathLst>
              <a:path w="19707" h="18885" extrusionOk="0">
                <a:moveTo>
                  <a:pt x="0" y="1142"/>
                </a:moveTo>
                <a:cubicBezTo>
                  <a:pt x="15192" y="-2715"/>
                  <a:pt x="21600" y="3199"/>
                  <a:pt x="19225" y="18885"/>
                </a:cubicBezTo>
              </a:path>
            </a:pathLst>
          </a:custGeom>
          <a:ln w="38100" cap="rnd">
            <a:solidFill>
              <a:srgbClr val="880F19"/>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a:latin typeface="Calibri"/>
                <a:ea typeface="Calibri"/>
                <a:cs typeface="Calibri"/>
                <a:sym typeface="Calibri"/>
              </a:defRPr>
            </a:pPr>
            <a:endParaRPr/>
          </a:p>
        </p:txBody>
      </p:sp>
      <p:sp>
        <p:nvSpPr>
          <p:cNvPr id="289" name="Shape 289"/>
          <p:cNvSpPr/>
          <p:nvPr/>
        </p:nvSpPr>
        <p:spPr>
          <a:xfrm>
            <a:off x="7219429" y="4776026"/>
            <a:ext cx="1085390" cy="1026503"/>
          </a:xfrm>
          <a:custGeom>
            <a:avLst/>
            <a:gdLst/>
            <a:ahLst/>
            <a:cxnLst>
              <a:cxn ang="0">
                <a:pos x="wd2" y="hd2"/>
              </a:cxn>
              <a:cxn ang="5400000">
                <a:pos x="wd2" y="hd2"/>
              </a:cxn>
              <a:cxn ang="10800000">
                <a:pos x="wd2" y="hd2"/>
              </a:cxn>
              <a:cxn ang="16200000">
                <a:pos x="wd2" y="hd2"/>
              </a:cxn>
            </a:cxnLst>
            <a:rect l="0" t="0" r="r" b="b"/>
            <a:pathLst>
              <a:path w="19707" h="18885" extrusionOk="0">
                <a:moveTo>
                  <a:pt x="0" y="1142"/>
                </a:moveTo>
                <a:cubicBezTo>
                  <a:pt x="15192" y="-2715"/>
                  <a:pt x="21600" y="3199"/>
                  <a:pt x="19225" y="18885"/>
                </a:cubicBezTo>
              </a:path>
            </a:pathLst>
          </a:custGeom>
          <a:ln w="38100" cap="rnd">
            <a:solidFill>
              <a:srgbClr val="880F19"/>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a:latin typeface="Calibri"/>
                <a:ea typeface="Calibri"/>
                <a:cs typeface="Calibri"/>
                <a:sym typeface="Calibri"/>
              </a:defRPr>
            </a:pPr>
            <a:endParaRPr/>
          </a:p>
        </p:txBody>
      </p:sp>
    </p:spTree>
    <p:extLst>
      <p:ext uri="{BB962C8B-B14F-4D97-AF65-F5344CB8AC3E}">
        <p14:creationId xmlns:p14="http://schemas.microsoft.com/office/powerpoint/2010/main" val="896925393"/>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Text Placeholder 2"/>
          <p:cNvSpPr>
            <a:spLocks noGrp="1"/>
          </p:cNvSpPr>
          <p:nvPr>
            <p:ph type="body" idx="1"/>
          </p:nvPr>
        </p:nvSpPr>
        <p:spPr/>
        <p:txBody>
          <a:bodyPr/>
          <a:lstStyle/>
          <a:p>
            <a:r>
              <a:rPr lang="es-ES_tradnl" dirty="0" smtClean="0"/>
              <a:t>Problemática</a:t>
            </a:r>
          </a:p>
          <a:p>
            <a:r>
              <a:rPr lang="es-ES_tradnl" dirty="0" smtClean="0"/>
              <a:t>Solución</a:t>
            </a:r>
            <a:endParaRPr lang="en-US" dirty="0"/>
          </a:p>
        </p:txBody>
      </p:sp>
    </p:spTree>
    <p:extLst>
      <p:ext uri="{BB962C8B-B14F-4D97-AF65-F5344CB8AC3E}">
        <p14:creationId xmlns:p14="http://schemas.microsoft.com/office/powerpoint/2010/main" val="1548348142"/>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p:cNvSpPr>
          <p:nvPr>
            <p:ph type="title"/>
          </p:nvPr>
        </p:nvSpPr>
        <p:spPr>
          <a:xfrm>
            <a:off x="457200" y="274638"/>
            <a:ext cx="8229600" cy="1143001"/>
          </a:xfrm>
          <a:prstGeom prst="rect">
            <a:avLst/>
          </a:prstGeom>
        </p:spPr>
        <p:txBody>
          <a:bodyPr/>
          <a:lstStyle>
            <a:lvl1pPr>
              <a:defRPr>
                <a:solidFill>
                  <a:srgbClr val="1E1E1D"/>
                </a:solidFill>
              </a:defRPr>
            </a:lvl1pPr>
          </a:lstStyle>
          <a:p>
            <a:pPr lvl="0">
              <a:defRPr sz="1800">
                <a:solidFill>
                  <a:srgbClr val="000000"/>
                </a:solidFill>
              </a:defRPr>
            </a:pPr>
            <a:r>
              <a:rPr lang="es-ES_tradnl" sz="4000" dirty="0" smtClean="0">
                <a:solidFill>
                  <a:srgbClr val="1E1E1D"/>
                </a:solidFill>
              </a:rPr>
              <a:t>Combinar</a:t>
            </a:r>
            <a:r>
              <a:rPr sz="4000" dirty="0" smtClean="0">
                <a:solidFill>
                  <a:srgbClr val="1E1E1D"/>
                </a:solidFill>
              </a:rPr>
              <a:t> Cita</a:t>
            </a:r>
            <a:r>
              <a:rPr lang="es-ES_tradnl" sz="4000" dirty="0" err="1" smtClean="0">
                <a:solidFill>
                  <a:srgbClr val="1E1E1D"/>
                </a:solidFill>
              </a:rPr>
              <a:t>ciones</a:t>
            </a:r>
            <a:endParaRPr sz="4000" dirty="0">
              <a:solidFill>
                <a:srgbClr val="1E1E1D"/>
              </a:solidFill>
            </a:endParaRPr>
          </a:p>
        </p:txBody>
      </p:sp>
      <p:pic>
        <p:nvPicPr>
          <p:cNvPr id="294" name="image65.png"/>
          <p:cNvPicPr/>
          <p:nvPr/>
        </p:nvPicPr>
        <p:blipFill>
          <a:blip r:embed="rId3">
            <a:extLst/>
          </a:blip>
          <a:stretch>
            <a:fillRect/>
          </a:stretch>
        </p:blipFill>
        <p:spPr>
          <a:xfrm>
            <a:off x="622139" y="4928177"/>
            <a:ext cx="7899722" cy="466372"/>
          </a:xfrm>
          <a:prstGeom prst="rect">
            <a:avLst/>
          </a:prstGeom>
          <a:ln w="12700">
            <a:miter lim="400000"/>
          </a:ln>
          <a:effectLst>
            <a:outerShdw blurRad="63500" rotWithShape="0">
              <a:srgbClr val="000000">
                <a:alpha val="39999"/>
              </a:srgbClr>
            </a:outerShdw>
          </a:effectLst>
        </p:spPr>
      </p:pic>
      <p:pic>
        <p:nvPicPr>
          <p:cNvPr id="295" name="image66.png"/>
          <p:cNvPicPr/>
          <p:nvPr/>
        </p:nvPicPr>
        <p:blipFill>
          <a:blip r:embed="rId4">
            <a:extLst/>
          </a:blip>
          <a:stretch>
            <a:fillRect/>
          </a:stretch>
        </p:blipFill>
        <p:spPr>
          <a:xfrm>
            <a:off x="642711" y="2108480"/>
            <a:ext cx="7940676" cy="458299"/>
          </a:xfrm>
          <a:prstGeom prst="rect">
            <a:avLst/>
          </a:prstGeom>
          <a:ln w="12700">
            <a:miter lim="400000"/>
          </a:ln>
          <a:effectLst>
            <a:outerShdw blurRad="63500" rotWithShape="0">
              <a:srgbClr val="000000">
                <a:alpha val="39999"/>
              </a:srgbClr>
            </a:outerShdw>
          </a:effectLst>
        </p:spPr>
      </p:pic>
      <p:pic>
        <p:nvPicPr>
          <p:cNvPr id="296" name="image67.png"/>
          <p:cNvPicPr/>
          <p:nvPr/>
        </p:nvPicPr>
        <p:blipFill>
          <a:blip r:embed="rId5">
            <a:extLst/>
          </a:blip>
          <a:stretch>
            <a:fillRect/>
          </a:stretch>
        </p:blipFill>
        <p:spPr>
          <a:xfrm>
            <a:off x="668619" y="3465298"/>
            <a:ext cx="7806761" cy="447265"/>
          </a:xfrm>
          <a:prstGeom prst="rect">
            <a:avLst/>
          </a:prstGeom>
          <a:ln w="12700">
            <a:miter lim="400000"/>
          </a:ln>
          <a:effectLst>
            <a:outerShdw blurRad="63500" rotWithShape="0">
              <a:srgbClr val="000000">
                <a:alpha val="39999"/>
              </a:srgbClr>
            </a:outerShdw>
          </a:effectLst>
        </p:spPr>
      </p:pic>
      <p:sp>
        <p:nvSpPr>
          <p:cNvPr id="297" name="Shape 297"/>
          <p:cNvSpPr/>
          <p:nvPr/>
        </p:nvSpPr>
        <p:spPr>
          <a:xfrm>
            <a:off x="5003527" y="4041719"/>
            <a:ext cx="1573734" cy="810667"/>
          </a:xfrm>
          <a:custGeom>
            <a:avLst/>
            <a:gdLst/>
            <a:ahLst/>
            <a:cxnLst>
              <a:cxn ang="0">
                <a:pos x="wd2" y="hd2"/>
              </a:cxn>
              <a:cxn ang="5400000">
                <a:pos x="wd2" y="hd2"/>
              </a:cxn>
              <a:cxn ang="10800000">
                <a:pos x="wd2" y="hd2"/>
              </a:cxn>
              <a:cxn ang="16200000">
                <a:pos x="wd2" y="hd2"/>
              </a:cxn>
            </a:cxnLst>
            <a:rect l="0" t="0" r="r" b="b"/>
            <a:pathLst>
              <a:path w="21600" h="20530" extrusionOk="0">
                <a:moveTo>
                  <a:pt x="0" y="136"/>
                </a:moveTo>
                <a:cubicBezTo>
                  <a:pt x="10349" y="-1070"/>
                  <a:pt x="17549" y="5728"/>
                  <a:pt x="21600" y="20530"/>
                </a:cubicBezTo>
              </a:path>
            </a:pathLst>
          </a:custGeom>
          <a:ln w="38100" cap="rnd">
            <a:solidFill>
              <a:srgbClr val="880F19"/>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a:latin typeface="Calibri"/>
                <a:ea typeface="Calibri"/>
                <a:cs typeface="Calibri"/>
                <a:sym typeface="Calibri"/>
              </a:defRPr>
            </a:pPr>
            <a:endParaRPr/>
          </a:p>
        </p:txBody>
      </p:sp>
    </p:spTree>
    <p:extLst>
      <p:ext uri="{BB962C8B-B14F-4D97-AF65-F5344CB8AC3E}">
        <p14:creationId xmlns:p14="http://schemas.microsoft.com/office/powerpoint/2010/main" val="827385948"/>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p:cNvSpPr>
          <p:nvPr>
            <p:ph type="title"/>
          </p:nvPr>
        </p:nvSpPr>
        <p:spPr>
          <a:xfrm>
            <a:off x="457200" y="274638"/>
            <a:ext cx="8229600" cy="1143001"/>
          </a:xfrm>
          <a:prstGeom prst="rect">
            <a:avLst/>
          </a:prstGeom>
        </p:spPr>
        <p:txBody>
          <a:bodyPr/>
          <a:lstStyle>
            <a:lvl1pPr>
              <a:defRPr>
                <a:solidFill>
                  <a:srgbClr val="1E1E1D"/>
                </a:solidFill>
              </a:defRPr>
            </a:lvl1pPr>
          </a:lstStyle>
          <a:p>
            <a:pPr lvl="0">
              <a:defRPr sz="1800">
                <a:solidFill>
                  <a:srgbClr val="000000"/>
                </a:solidFill>
              </a:defRPr>
            </a:pPr>
            <a:r>
              <a:rPr lang="es-ES_tradnl" sz="4000" dirty="0" smtClean="0">
                <a:solidFill>
                  <a:srgbClr val="1E1E1D"/>
                </a:solidFill>
              </a:rPr>
              <a:t>Insertando Bibliografía</a:t>
            </a:r>
            <a:endParaRPr lang="es-ES_tradnl" sz="4000" dirty="0">
              <a:solidFill>
                <a:srgbClr val="1E1E1D"/>
              </a:solidFill>
            </a:endParaRPr>
          </a:p>
        </p:txBody>
      </p:sp>
      <p:pic>
        <p:nvPicPr>
          <p:cNvPr id="302" name="image68.png"/>
          <p:cNvPicPr/>
          <p:nvPr/>
        </p:nvPicPr>
        <p:blipFill>
          <a:blip r:embed="rId3">
            <a:extLst/>
          </a:blip>
          <a:stretch>
            <a:fillRect/>
          </a:stretch>
        </p:blipFill>
        <p:spPr>
          <a:xfrm>
            <a:off x="1775592" y="2754404"/>
            <a:ext cx="5592816" cy="3265582"/>
          </a:xfrm>
          <a:prstGeom prst="rect">
            <a:avLst/>
          </a:prstGeom>
          <a:ln w="12700">
            <a:miter lim="400000"/>
          </a:ln>
          <a:effectLst>
            <a:outerShdw blurRad="63500" rotWithShape="0">
              <a:srgbClr val="000000">
                <a:alpha val="39999"/>
              </a:srgbClr>
            </a:outerShdw>
          </a:effectLst>
        </p:spPr>
      </p:pic>
      <p:pic>
        <p:nvPicPr>
          <p:cNvPr id="303" name="image69.png"/>
          <p:cNvPicPr/>
          <p:nvPr/>
        </p:nvPicPr>
        <p:blipFill>
          <a:blip r:embed="rId4">
            <a:extLst/>
          </a:blip>
          <a:stretch>
            <a:fillRect/>
          </a:stretch>
        </p:blipFill>
        <p:spPr>
          <a:xfrm>
            <a:off x="1100000" y="1870122"/>
            <a:ext cx="7012514" cy="381163"/>
          </a:xfrm>
          <a:prstGeom prst="rect">
            <a:avLst/>
          </a:prstGeom>
          <a:ln w="12700">
            <a:miter lim="400000"/>
          </a:ln>
          <a:effectLst>
            <a:outerShdw blurRad="63500" rotWithShape="0">
              <a:srgbClr val="000000">
                <a:alpha val="39999"/>
              </a:srgbClr>
            </a:outerShdw>
          </a:effectLst>
        </p:spPr>
      </p:pic>
      <p:sp>
        <p:nvSpPr>
          <p:cNvPr id="304" name="Shape 304"/>
          <p:cNvSpPr/>
          <p:nvPr/>
        </p:nvSpPr>
        <p:spPr>
          <a:xfrm>
            <a:off x="4100079" y="1819322"/>
            <a:ext cx="1166083" cy="412732"/>
          </a:xfrm>
          <a:prstGeom prst="rect">
            <a:avLst/>
          </a:prstGeom>
          <a:ln w="25400">
            <a:solidFill>
              <a:srgbClr val="9D1D23"/>
            </a:solidFill>
          </a:ln>
          <a:effectLst>
            <a:outerShdw blurRad="38100" dist="23000" dir="5400000" rotWithShape="0">
              <a:srgbClr val="000000">
                <a:alpha val="35000"/>
              </a:srgbClr>
            </a:outerShdw>
          </a:effectLst>
        </p:spPr>
        <p:txBody>
          <a:bodyPr lIns="0" tIns="0" rIns="0" bIns="0" anchor="ctr"/>
          <a:lstStyle/>
          <a:p>
            <a:pPr lvl="0">
              <a:defRPr>
                <a:latin typeface="Calibri"/>
                <a:ea typeface="Calibri"/>
                <a:cs typeface="Calibri"/>
                <a:sym typeface="Calibri"/>
              </a:defRPr>
            </a:pPr>
            <a:endParaRPr/>
          </a:p>
        </p:txBody>
      </p:sp>
      <p:sp>
        <p:nvSpPr>
          <p:cNvPr id="305" name="Shape 305"/>
          <p:cNvSpPr/>
          <p:nvPr/>
        </p:nvSpPr>
        <p:spPr>
          <a:xfrm>
            <a:off x="4683119" y="2147715"/>
            <a:ext cx="3" cy="770059"/>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Tree>
    <p:extLst>
      <p:ext uri="{BB962C8B-B14F-4D97-AF65-F5344CB8AC3E}">
        <p14:creationId xmlns:p14="http://schemas.microsoft.com/office/powerpoint/2010/main" val="278450030"/>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p:cNvSpPr>
          <p:nvPr>
            <p:ph type="title"/>
          </p:nvPr>
        </p:nvSpPr>
        <p:spPr>
          <a:xfrm>
            <a:off x="457200" y="274638"/>
            <a:ext cx="8229600" cy="1143001"/>
          </a:xfrm>
          <a:prstGeom prst="rect">
            <a:avLst/>
          </a:prstGeom>
        </p:spPr>
        <p:txBody>
          <a:bodyPr/>
          <a:lstStyle>
            <a:lvl1pPr>
              <a:defRPr>
                <a:solidFill>
                  <a:srgbClr val="1E1E1D"/>
                </a:solidFill>
              </a:defRPr>
            </a:lvl1pPr>
          </a:lstStyle>
          <a:p>
            <a:pPr lvl="0">
              <a:defRPr sz="1800">
                <a:solidFill>
                  <a:srgbClr val="000000"/>
                </a:solidFill>
              </a:defRPr>
            </a:pPr>
            <a:r>
              <a:rPr lang="es-ES_tradnl" sz="4000" dirty="0" smtClean="0">
                <a:solidFill>
                  <a:srgbClr val="1E1E1D"/>
                </a:solidFill>
              </a:rPr>
              <a:t>Buscando referencias</a:t>
            </a:r>
            <a:endParaRPr sz="4000" dirty="0">
              <a:solidFill>
                <a:srgbClr val="1E1E1D"/>
              </a:solidFill>
            </a:endParaRPr>
          </a:p>
        </p:txBody>
      </p:sp>
      <p:pic>
        <p:nvPicPr>
          <p:cNvPr id="310" name="image70.png" descr="Screenshot 2014-04-22 12.16.23.png"/>
          <p:cNvPicPr/>
          <p:nvPr/>
        </p:nvPicPr>
        <p:blipFill>
          <a:blip r:embed="rId3">
            <a:extLst/>
          </a:blip>
          <a:srcRect t="2684"/>
          <a:stretch>
            <a:fillRect/>
          </a:stretch>
        </p:blipFill>
        <p:spPr>
          <a:xfrm>
            <a:off x="457200" y="1848421"/>
            <a:ext cx="4512937" cy="4256219"/>
          </a:xfrm>
          <a:prstGeom prst="rect">
            <a:avLst/>
          </a:prstGeom>
          <a:ln w="12700">
            <a:miter lim="400000"/>
          </a:ln>
          <a:effectLst>
            <a:outerShdw blurRad="63500" rotWithShape="0">
              <a:srgbClr val="000000">
                <a:alpha val="39999"/>
              </a:srgbClr>
            </a:outerShdw>
          </a:effectLst>
        </p:spPr>
      </p:pic>
      <p:pic>
        <p:nvPicPr>
          <p:cNvPr id="311" name="image71.png" descr="Screenshot 2014-04-22 12.16.46.png"/>
          <p:cNvPicPr/>
          <p:nvPr/>
        </p:nvPicPr>
        <p:blipFill>
          <a:blip r:embed="rId4">
            <a:extLst/>
          </a:blip>
          <a:srcRect t="3873"/>
          <a:stretch>
            <a:fillRect/>
          </a:stretch>
        </p:blipFill>
        <p:spPr>
          <a:xfrm>
            <a:off x="5162441" y="2439471"/>
            <a:ext cx="3842695" cy="2773253"/>
          </a:xfrm>
          <a:prstGeom prst="rect">
            <a:avLst/>
          </a:prstGeom>
          <a:ln w="12700">
            <a:miter lim="400000"/>
          </a:ln>
          <a:effectLst>
            <a:outerShdw blurRad="63500" rotWithShape="0">
              <a:srgbClr val="000000">
                <a:alpha val="39999"/>
              </a:srgbClr>
            </a:outerShdw>
          </a:effectLst>
        </p:spPr>
      </p:pic>
    </p:spTree>
    <p:extLst>
      <p:ext uri="{BB962C8B-B14F-4D97-AF65-F5344CB8AC3E}">
        <p14:creationId xmlns:p14="http://schemas.microsoft.com/office/powerpoint/2010/main" val="31126955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p:cNvSpPr>
          <p:nvPr>
            <p:ph type="title"/>
          </p:nvPr>
        </p:nvSpPr>
        <p:spPr>
          <a:xfrm>
            <a:off x="457200" y="3231099"/>
            <a:ext cx="8229600" cy="1362078"/>
          </a:xfrm>
          <a:prstGeom prst="rect">
            <a:avLst/>
          </a:prstGeom>
        </p:spPr>
        <p:txBody>
          <a:bodyPr/>
          <a:lstStyle/>
          <a:p>
            <a:pPr lvl="0">
              <a:defRPr sz="1800">
                <a:solidFill>
                  <a:srgbClr val="000000"/>
                </a:solidFill>
              </a:defRPr>
            </a:pPr>
            <a:r>
              <a:rPr lang="es-ES_tradnl" sz="4000" dirty="0" smtClean="0">
                <a:solidFill>
                  <a:srgbClr val="1E1E1E"/>
                </a:solidFill>
              </a:rPr>
              <a:t>Colaborar</a:t>
            </a:r>
            <a:endParaRPr sz="4000" dirty="0">
              <a:solidFill>
                <a:srgbClr val="1E1E1E"/>
              </a:solidFill>
            </a:endParaRPr>
          </a:p>
        </p:txBody>
      </p:sp>
      <p:sp>
        <p:nvSpPr>
          <p:cNvPr id="316" name="Shape 316"/>
          <p:cNvSpPr>
            <a:spLocks noGrp="1"/>
          </p:cNvSpPr>
          <p:nvPr>
            <p:ph type="body" idx="1"/>
          </p:nvPr>
        </p:nvSpPr>
        <p:spPr>
          <a:xfrm>
            <a:off x="457200" y="4483103"/>
            <a:ext cx="8229600" cy="1500190"/>
          </a:xfrm>
          <a:prstGeom prst="rect">
            <a:avLst/>
          </a:prstGeom>
        </p:spPr>
        <p:txBody>
          <a:bodyPr lIns="0" tIns="0" rIns="0" bIns="0">
            <a:normAutofit/>
          </a:bodyPr>
          <a:lstStyle/>
          <a:p>
            <a:pPr lvl="0">
              <a:defRPr sz="1800">
                <a:solidFill>
                  <a:srgbClr val="000000"/>
                </a:solidFill>
              </a:defRPr>
            </a:pPr>
            <a:r>
              <a:rPr lang="es-ES_tradnl" sz="2700" dirty="0" smtClean="0">
                <a:solidFill>
                  <a:srgbClr val="8F8F8F"/>
                </a:solidFill>
              </a:rPr>
              <a:t>Unirse o crear grupos para compartir referencias</a:t>
            </a:r>
            <a:endParaRPr sz="2700" dirty="0">
              <a:solidFill>
                <a:srgbClr val="8F8F8F"/>
              </a:solidFill>
            </a:endParaRPr>
          </a:p>
        </p:txBody>
      </p:sp>
      <p:pic>
        <p:nvPicPr>
          <p:cNvPr id="317" name="image74.png"/>
          <p:cNvPicPr/>
          <p:nvPr/>
        </p:nvPicPr>
        <p:blipFill>
          <a:blip r:embed="rId3">
            <a:extLst/>
          </a:blip>
          <a:stretch>
            <a:fillRect/>
          </a:stretch>
        </p:blipFill>
        <p:spPr>
          <a:xfrm>
            <a:off x="4539658" y="2026005"/>
            <a:ext cx="4077073" cy="2304937"/>
          </a:xfrm>
          <a:prstGeom prst="rect">
            <a:avLst/>
          </a:prstGeom>
          <a:ln w="12700">
            <a:miter lim="400000"/>
          </a:ln>
        </p:spPr>
      </p:pic>
    </p:spTree>
    <p:extLst>
      <p:ext uri="{BB962C8B-B14F-4D97-AF65-F5344CB8AC3E}">
        <p14:creationId xmlns:p14="http://schemas.microsoft.com/office/powerpoint/2010/main" val="1139352160"/>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p:cNvSpPr>
          <p:nvPr>
            <p:ph type="title"/>
          </p:nvPr>
        </p:nvSpPr>
        <p:spPr>
          <a:xfrm>
            <a:off x="457200" y="295275"/>
            <a:ext cx="8229600" cy="1143001"/>
          </a:xfrm>
          <a:prstGeom prst="rect">
            <a:avLst/>
          </a:prstGeom>
        </p:spPr>
        <p:txBody>
          <a:bodyPr/>
          <a:lstStyle>
            <a:lvl1pPr>
              <a:defRPr>
                <a:solidFill>
                  <a:srgbClr val="1E1E1D"/>
                </a:solidFill>
              </a:defRPr>
            </a:lvl1pPr>
          </a:lstStyle>
          <a:p>
            <a:pPr lvl="0">
              <a:defRPr sz="1800">
                <a:solidFill>
                  <a:srgbClr val="000000"/>
                </a:solidFill>
              </a:defRPr>
            </a:pPr>
            <a:r>
              <a:rPr sz="4000" dirty="0" smtClean="0">
                <a:solidFill>
                  <a:srgbClr val="1E1E1D"/>
                </a:solidFill>
              </a:rPr>
              <a:t>Crea</a:t>
            </a:r>
            <a:r>
              <a:rPr lang="es-ES_tradnl" sz="4000" dirty="0" err="1" smtClean="0">
                <a:solidFill>
                  <a:srgbClr val="1E1E1D"/>
                </a:solidFill>
              </a:rPr>
              <a:t>ción</a:t>
            </a:r>
            <a:r>
              <a:rPr lang="es-ES_tradnl" sz="4000" dirty="0" smtClean="0">
                <a:solidFill>
                  <a:srgbClr val="1E1E1D"/>
                </a:solidFill>
              </a:rPr>
              <a:t> de</a:t>
            </a:r>
            <a:r>
              <a:rPr sz="4000" dirty="0" smtClean="0">
                <a:solidFill>
                  <a:srgbClr val="1E1E1D"/>
                </a:solidFill>
              </a:rPr>
              <a:t> Grup</a:t>
            </a:r>
            <a:r>
              <a:rPr lang="es-ES_tradnl" sz="4000" dirty="0" smtClean="0">
                <a:solidFill>
                  <a:srgbClr val="1E1E1D"/>
                </a:solidFill>
              </a:rPr>
              <a:t>o</a:t>
            </a:r>
            <a:r>
              <a:rPr sz="4000" dirty="0" smtClean="0">
                <a:solidFill>
                  <a:srgbClr val="1E1E1D"/>
                </a:solidFill>
              </a:rPr>
              <a:t>s</a:t>
            </a:r>
            <a:endParaRPr sz="4000" dirty="0">
              <a:solidFill>
                <a:srgbClr val="1E1E1D"/>
              </a:solidFill>
            </a:endParaRPr>
          </a:p>
        </p:txBody>
      </p:sp>
      <p:sp>
        <p:nvSpPr>
          <p:cNvPr id="322" name="Shape 322"/>
          <p:cNvSpPr/>
          <p:nvPr/>
        </p:nvSpPr>
        <p:spPr>
          <a:xfrm>
            <a:off x="457200" y="2319490"/>
            <a:ext cx="2044047" cy="120032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defRPr>
                <a:solidFill>
                  <a:srgbClr val="000000"/>
                </a:solidFill>
              </a:defRPr>
            </a:pPr>
            <a:r>
              <a:rPr lang="es-ES_tradnl" dirty="0" smtClean="0">
                <a:solidFill>
                  <a:srgbClr val="3C3C3B"/>
                </a:solidFill>
                <a:latin typeface="+mj-lt"/>
                <a:ea typeface="+mj-ea"/>
                <a:cs typeface="+mj-cs"/>
                <a:sym typeface="Helvetica Neue"/>
              </a:rPr>
              <a:t>Agregar documentos a un grupo arrastrando y </a:t>
            </a:r>
            <a:r>
              <a:rPr lang="es-ES_tradnl" dirty="0" err="1" smtClean="0">
                <a:solidFill>
                  <a:srgbClr val="3C3C3B"/>
                </a:solidFill>
                <a:latin typeface="+mj-lt"/>
                <a:ea typeface="+mj-ea"/>
                <a:cs typeface="+mj-cs"/>
                <a:sym typeface="Helvetica Neue"/>
              </a:rPr>
              <a:t>soltandolos</a:t>
            </a:r>
            <a:endParaRPr dirty="0">
              <a:solidFill>
                <a:srgbClr val="3C3C3B"/>
              </a:solidFill>
              <a:latin typeface="+mj-lt"/>
              <a:ea typeface="+mj-ea"/>
              <a:cs typeface="+mj-cs"/>
              <a:sym typeface="Helvetica Neue"/>
            </a:endParaRPr>
          </a:p>
        </p:txBody>
      </p:sp>
      <p:pic>
        <p:nvPicPr>
          <p:cNvPr id="323" name="image75.png"/>
          <p:cNvPicPr/>
          <p:nvPr/>
        </p:nvPicPr>
        <p:blipFill>
          <a:blip r:embed="rId3">
            <a:extLst/>
          </a:blip>
          <a:stretch>
            <a:fillRect/>
          </a:stretch>
        </p:blipFill>
        <p:spPr>
          <a:xfrm>
            <a:off x="3539813" y="1951331"/>
            <a:ext cx="4344504" cy="4101504"/>
          </a:xfrm>
          <a:prstGeom prst="rect">
            <a:avLst/>
          </a:prstGeom>
          <a:ln w="12700">
            <a:miter lim="400000"/>
          </a:ln>
          <a:effectLst>
            <a:outerShdw blurRad="63500" rotWithShape="0">
              <a:srgbClr val="000000">
                <a:alpha val="39999"/>
              </a:srgbClr>
            </a:outerShdw>
          </a:effectLst>
        </p:spPr>
      </p:pic>
    </p:spTree>
    <p:extLst>
      <p:ext uri="{BB962C8B-B14F-4D97-AF65-F5344CB8AC3E}">
        <p14:creationId xmlns:p14="http://schemas.microsoft.com/office/powerpoint/2010/main" val="53040642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xfrm>
            <a:off x="457200" y="683746"/>
            <a:ext cx="8229600" cy="1143001"/>
          </a:xfrm>
          <a:prstGeom prst="rect">
            <a:avLst/>
          </a:prstGeom>
        </p:spPr>
        <p:txBody>
          <a:bodyPr>
            <a:normAutofit/>
          </a:bodyPr>
          <a:lstStyle/>
          <a:p>
            <a:pPr lvl="0">
              <a:defRPr sz="1800">
                <a:solidFill>
                  <a:srgbClr val="000000"/>
                </a:solidFill>
              </a:defRPr>
            </a:pPr>
            <a:r>
              <a:rPr lang="es-ES_tradnl" sz="3900" dirty="0" smtClean="0">
                <a:solidFill>
                  <a:srgbClr val="1E1E1D"/>
                </a:solidFill>
              </a:rPr>
              <a:t>Grupos Privados</a:t>
            </a:r>
            <a:br>
              <a:rPr lang="es-ES_tradnl" sz="3900" dirty="0" smtClean="0">
                <a:solidFill>
                  <a:srgbClr val="1E1E1D"/>
                </a:solidFill>
              </a:rPr>
            </a:br>
            <a:r>
              <a:rPr sz="2700" dirty="0" smtClean="0">
                <a:solidFill>
                  <a:srgbClr val="919191"/>
                </a:solidFill>
              </a:rPr>
              <a:t>Colabora</a:t>
            </a:r>
            <a:r>
              <a:rPr lang="es-ES_tradnl" sz="2700" dirty="0" smtClean="0">
                <a:solidFill>
                  <a:srgbClr val="919191"/>
                </a:solidFill>
              </a:rPr>
              <a:t>r con tu equipo </a:t>
            </a:r>
            <a:r>
              <a:rPr lang="es-ES_tradnl" sz="2700" smtClean="0">
                <a:solidFill>
                  <a:srgbClr val="919191"/>
                </a:solidFill>
              </a:rPr>
              <a:t>de investigación</a:t>
            </a:r>
            <a:endParaRPr sz="2700">
              <a:solidFill>
                <a:srgbClr val="919191"/>
              </a:solidFill>
            </a:endParaRPr>
          </a:p>
        </p:txBody>
      </p:sp>
      <p:sp>
        <p:nvSpPr>
          <p:cNvPr id="328" name="Shape 328"/>
          <p:cNvSpPr/>
          <p:nvPr/>
        </p:nvSpPr>
        <p:spPr>
          <a:xfrm>
            <a:off x="7126940" y="2192908"/>
            <a:ext cx="2017062" cy="258531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defRPr>
                <a:solidFill>
                  <a:srgbClr val="000000"/>
                </a:solidFill>
              </a:defRPr>
            </a:pPr>
            <a:r>
              <a:rPr lang="en-US" dirty="0" err="1" smtClean="0">
                <a:solidFill>
                  <a:srgbClr val="3C3C3B"/>
                </a:solidFill>
                <a:latin typeface="+mj-lt"/>
                <a:ea typeface="+mj-ea"/>
                <a:cs typeface="+mj-cs"/>
                <a:sym typeface="Helvetica Neue"/>
              </a:rPr>
              <a:t>Comparte</a:t>
            </a:r>
            <a:endParaRPr dirty="0">
              <a:latin typeface="Calibri"/>
              <a:ea typeface="Calibri"/>
              <a:cs typeface="Calibri"/>
              <a:sym typeface="Calibri"/>
            </a:endParaRPr>
          </a:p>
          <a:p>
            <a:pPr lvl="0">
              <a:defRPr>
                <a:solidFill>
                  <a:srgbClr val="000000"/>
                </a:solidFill>
              </a:defRPr>
            </a:pPr>
            <a:r>
              <a:rPr lang="en-US" dirty="0" err="1" smtClean="0">
                <a:solidFill>
                  <a:srgbClr val="3C3C3B"/>
                </a:solidFill>
                <a:latin typeface="+mj-lt"/>
                <a:ea typeface="+mj-ea"/>
                <a:cs typeface="+mj-cs"/>
                <a:sym typeface="Helvetica Neue"/>
              </a:rPr>
              <a:t>D</a:t>
            </a:r>
            <a:r>
              <a:rPr dirty="0" err="1" smtClean="0">
                <a:solidFill>
                  <a:srgbClr val="3C3C3B"/>
                </a:solidFill>
                <a:latin typeface="+mj-lt"/>
                <a:ea typeface="+mj-ea"/>
                <a:cs typeface="+mj-cs"/>
                <a:sym typeface="Helvetica Neue"/>
              </a:rPr>
              <a:t>ocument</a:t>
            </a:r>
            <a:r>
              <a:rPr lang="en-US" dirty="0" err="1" smtClean="0">
                <a:solidFill>
                  <a:srgbClr val="3C3C3B"/>
                </a:solidFill>
                <a:latin typeface="+mj-lt"/>
                <a:ea typeface="+mj-ea"/>
                <a:cs typeface="+mj-cs"/>
                <a:sym typeface="Helvetica Neue"/>
              </a:rPr>
              <a:t>o</a:t>
            </a:r>
            <a:r>
              <a:rPr dirty="0" err="1" smtClean="0">
                <a:solidFill>
                  <a:srgbClr val="3C3C3B"/>
                </a:solidFill>
                <a:latin typeface="+mj-lt"/>
                <a:ea typeface="+mj-ea"/>
                <a:cs typeface="+mj-cs"/>
                <a:sym typeface="Helvetica Neue"/>
              </a:rPr>
              <a:t>s</a:t>
            </a:r>
            <a:r>
              <a:rPr lang="en-US" dirty="0" smtClean="0">
                <a:solidFill>
                  <a:srgbClr val="3C3C3B"/>
                </a:solidFill>
                <a:latin typeface="+mj-lt"/>
                <a:ea typeface="+mj-ea"/>
                <a:cs typeface="+mj-cs"/>
                <a:sym typeface="Helvetica Neue"/>
              </a:rPr>
              <a:t> con los </a:t>
            </a:r>
            <a:r>
              <a:rPr lang="en-US" dirty="0" err="1" smtClean="0">
                <a:solidFill>
                  <a:srgbClr val="3C3C3B"/>
                </a:solidFill>
                <a:latin typeface="+mj-lt"/>
                <a:ea typeface="+mj-ea"/>
                <a:cs typeface="+mj-cs"/>
                <a:sym typeface="Helvetica Neue"/>
              </a:rPr>
              <a:t>miembros</a:t>
            </a:r>
            <a:r>
              <a:rPr lang="en-US" dirty="0" smtClean="0">
                <a:solidFill>
                  <a:srgbClr val="3C3C3B"/>
                </a:solidFill>
                <a:latin typeface="+mj-lt"/>
                <a:ea typeface="+mj-ea"/>
                <a:cs typeface="+mj-cs"/>
                <a:sym typeface="Helvetica Neue"/>
              </a:rPr>
              <a:t> de </a:t>
            </a:r>
            <a:r>
              <a:rPr lang="en-US" dirty="0" err="1" smtClean="0">
                <a:solidFill>
                  <a:srgbClr val="3C3C3B"/>
                </a:solidFill>
                <a:latin typeface="+mj-lt"/>
                <a:ea typeface="+mj-ea"/>
                <a:cs typeface="+mj-cs"/>
                <a:sym typeface="Helvetica Neue"/>
              </a:rPr>
              <a:t>tu</a:t>
            </a:r>
            <a:r>
              <a:rPr lang="en-US" dirty="0" smtClean="0">
                <a:solidFill>
                  <a:srgbClr val="3C3C3B"/>
                </a:solidFill>
                <a:latin typeface="+mj-lt"/>
                <a:ea typeface="+mj-ea"/>
                <a:cs typeface="+mj-cs"/>
                <a:sym typeface="Helvetica Neue"/>
              </a:rPr>
              <a:t> </a:t>
            </a:r>
            <a:r>
              <a:rPr lang="en-US" dirty="0" err="1" smtClean="0">
                <a:solidFill>
                  <a:srgbClr val="3C3C3B"/>
                </a:solidFill>
                <a:latin typeface="+mj-lt"/>
                <a:ea typeface="+mj-ea"/>
                <a:cs typeface="+mj-cs"/>
                <a:sym typeface="Helvetica Neue"/>
              </a:rPr>
              <a:t>grupo</a:t>
            </a:r>
            <a:r>
              <a:rPr lang="en-US" dirty="0" smtClean="0">
                <a:solidFill>
                  <a:srgbClr val="3C3C3B"/>
                </a:solidFill>
                <a:latin typeface="+mj-lt"/>
                <a:ea typeface="+mj-ea"/>
                <a:cs typeface="+mj-cs"/>
                <a:sym typeface="Helvetica Neue"/>
              </a:rPr>
              <a:t> </a:t>
            </a:r>
            <a:r>
              <a:rPr lang="en-US" dirty="0" err="1" smtClean="0">
                <a:solidFill>
                  <a:srgbClr val="3C3C3B"/>
                </a:solidFill>
                <a:latin typeface="+mj-lt"/>
                <a:ea typeface="+mj-ea"/>
                <a:cs typeface="+mj-cs"/>
                <a:sym typeface="Helvetica Neue"/>
              </a:rPr>
              <a:t>privado</a:t>
            </a:r>
            <a:endParaRPr dirty="0">
              <a:latin typeface="Calibri"/>
              <a:ea typeface="Calibri"/>
              <a:cs typeface="Calibri"/>
              <a:sym typeface="Calibri"/>
            </a:endParaRPr>
          </a:p>
          <a:p>
            <a:pPr lvl="0">
              <a:defRPr>
                <a:solidFill>
                  <a:srgbClr val="000000"/>
                </a:solidFill>
              </a:defRPr>
            </a:pPr>
            <a:endParaRPr dirty="0">
              <a:latin typeface="+mj-lt"/>
              <a:ea typeface="+mj-ea"/>
              <a:cs typeface="+mj-cs"/>
              <a:sym typeface="Helvetica Neue"/>
            </a:endParaRPr>
          </a:p>
          <a:p>
            <a:pPr lvl="0">
              <a:defRPr>
                <a:solidFill>
                  <a:srgbClr val="000000"/>
                </a:solidFill>
              </a:defRPr>
            </a:pPr>
            <a:endParaRPr dirty="0">
              <a:latin typeface="+mj-lt"/>
              <a:ea typeface="+mj-ea"/>
              <a:cs typeface="+mj-cs"/>
              <a:sym typeface="Helvetica Neue"/>
            </a:endParaRPr>
          </a:p>
          <a:p>
            <a:pPr lvl="0">
              <a:defRPr>
                <a:solidFill>
                  <a:srgbClr val="000000"/>
                </a:solidFill>
              </a:defRPr>
            </a:pPr>
            <a:r>
              <a:rPr lang="en-US" dirty="0" err="1" smtClean="0">
                <a:solidFill>
                  <a:srgbClr val="3C3C3B"/>
                </a:solidFill>
                <a:latin typeface="+mj-lt"/>
                <a:ea typeface="+mj-ea"/>
                <a:cs typeface="+mj-cs"/>
                <a:sym typeface="Helvetica Neue"/>
              </a:rPr>
              <a:t>Comparte</a:t>
            </a:r>
            <a:r>
              <a:rPr lang="en-US" dirty="0" smtClean="0">
                <a:solidFill>
                  <a:srgbClr val="3C3C3B"/>
                </a:solidFill>
                <a:latin typeface="+mj-lt"/>
                <a:ea typeface="+mj-ea"/>
                <a:cs typeface="+mj-cs"/>
                <a:sym typeface="Helvetica Neue"/>
              </a:rPr>
              <a:t> </a:t>
            </a:r>
            <a:r>
              <a:rPr lang="en-US" dirty="0" err="1" smtClean="0">
                <a:solidFill>
                  <a:srgbClr val="3C3C3B"/>
                </a:solidFill>
                <a:latin typeface="+mj-lt"/>
                <a:ea typeface="+mj-ea"/>
                <a:cs typeface="+mj-cs"/>
                <a:sym typeface="Helvetica Neue"/>
              </a:rPr>
              <a:t>texto</a:t>
            </a:r>
            <a:r>
              <a:rPr lang="en-US" dirty="0" smtClean="0">
                <a:solidFill>
                  <a:srgbClr val="3C3C3B"/>
                </a:solidFill>
                <a:latin typeface="+mj-lt"/>
                <a:ea typeface="+mj-ea"/>
                <a:cs typeface="+mj-cs"/>
                <a:sym typeface="Helvetica Neue"/>
              </a:rPr>
              <a:t> </a:t>
            </a:r>
            <a:r>
              <a:rPr lang="en-US" dirty="0" err="1" smtClean="0">
                <a:solidFill>
                  <a:srgbClr val="3C3C3B"/>
                </a:solidFill>
                <a:latin typeface="+mj-lt"/>
                <a:ea typeface="+mj-ea"/>
                <a:cs typeface="+mj-cs"/>
                <a:sym typeface="Helvetica Neue"/>
              </a:rPr>
              <a:t>resaltado</a:t>
            </a:r>
            <a:r>
              <a:rPr lang="en-US" dirty="0" smtClean="0">
                <a:solidFill>
                  <a:srgbClr val="3C3C3B"/>
                </a:solidFill>
                <a:latin typeface="+mj-lt"/>
                <a:ea typeface="+mj-ea"/>
                <a:cs typeface="+mj-cs"/>
                <a:sym typeface="Helvetica Neue"/>
              </a:rPr>
              <a:t> y </a:t>
            </a:r>
            <a:r>
              <a:rPr lang="en-US" dirty="0" err="1" smtClean="0">
                <a:solidFill>
                  <a:srgbClr val="3C3C3B"/>
                </a:solidFill>
                <a:latin typeface="+mj-lt"/>
                <a:ea typeface="+mj-ea"/>
                <a:cs typeface="+mj-cs"/>
                <a:sym typeface="Helvetica Neue"/>
              </a:rPr>
              <a:t>anotaciones</a:t>
            </a:r>
            <a:endParaRPr dirty="0">
              <a:solidFill>
                <a:srgbClr val="3C3C3B"/>
              </a:solidFill>
              <a:latin typeface="+mj-lt"/>
              <a:ea typeface="+mj-ea"/>
              <a:cs typeface="+mj-cs"/>
              <a:sym typeface="Helvetica Neue"/>
            </a:endParaRPr>
          </a:p>
        </p:txBody>
      </p:sp>
      <p:sp>
        <p:nvSpPr>
          <p:cNvPr id="329" name="Shape 329"/>
          <p:cNvSpPr/>
          <p:nvPr/>
        </p:nvSpPr>
        <p:spPr>
          <a:xfrm>
            <a:off x="570252" y="6053666"/>
            <a:ext cx="8116548" cy="36932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lvl1pPr>
              <a:defRPr>
                <a:latin typeface="+mj-lt"/>
                <a:ea typeface="+mj-ea"/>
                <a:cs typeface="+mj-cs"/>
                <a:sym typeface="Helvetica Neue"/>
              </a:defRPr>
            </a:lvl1pPr>
          </a:lstStyle>
          <a:p>
            <a:pPr lvl="0">
              <a:defRPr>
                <a:solidFill>
                  <a:srgbClr val="000000"/>
                </a:solidFill>
              </a:defRPr>
            </a:pPr>
            <a:r>
              <a:rPr lang="en-US" dirty="0" err="1" smtClean="0">
                <a:solidFill>
                  <a:srgbClr val="3C3C3B"/>
                </a:solidFill>
              </a:rPr>
              <a:t>Cada</a:t>
            </a:r>
            <a:r>
              <a:rPr lang="en-US" dirty="0" smtClean="0">
                <a:solidFill>
                  <a:srgbClr val="3C3C3B"/>
                </a:solidFill>
              </a:rPr>
              <a:t> </a:t>
            </a:r>
            <a:r>
              <a:rPr lang="en-US" dirty="0" err="1" smtClean="0">
                <a:solidFill>
                  <a:srgbClr val="3C3C3B"/>
                </a:solidFill>
              </a:rPr>
              <a:t>miembro</a:t>
            </a:r>
            <a:r>
              <a:rPr lang="en-US" dirty="0" smtClean="0">
                <a:solidFill>
                  <a:srgbClr val="3C3C3B"/>
                </a:solidFill>
              </a:rPr>
              <a:t> del </a:t>
            </a:r>
            <a:r>
              <a:rPr lang="en-US" dirty="0" err="1" smtClean="0">
                <a:solidFill>
                  <a:srgbClr val="3C3C3B"/>
                </a:solidFill>
              </a:rPr>
              <a:t>grupo</a:t>
            </a:r>
            <a:r>
              <a:rPr lang="en-US" dirty="0" smtClean="0">
                <a:solidFill>
                  <a:srgbClr val="3C3C3B"/>
                </a:solidFill>
              </a:rPr>
              <a:t> </a:t>
            </a:r>
            <a:r>
              <a:rPr lang="en-US" dirty="0" err="1" smtClean="0">
                <a:solidFill>
                  <a:srgbClr val="3C3C3B"/>
                </a:solidFill>
              </a:rPr>
              <a:t>es</a:t>
            </a:r>
            <a:r>
              <a:rPr lang="en-US" dirty="0" smtClean="0">
                <a:solidFill>
                  <a:srgbClr val="3C3C3B"/>
                </a:solidFill>
              </a:rPr>
              <a:t> </a:t>
            </a:r>
            <a:r>
              <a:rPr lang="en-US" dirty="0" err="1" smtClean="0">
                <a:solidFill>
                  <a:srgbClr val="3C3C3B"/>
                </a:solidFill>
              </a:rPr>
              <a:t>asignado</a:t>
            </a:r>
            <a:r>
              <a:rPr lang="en-US" dirty="0" smtClean="0">
                <a:solidFill>
                  <a:srgbClr val="3C3C3B"/>
                </a:solidFill>
              </a:rPr>
              <a:t> con un </a:t>
            </a:r>
            <a:r>
              <a:rPr lang="en-US" dirty="0" err="1" smtClean="0">
                <a:solidFill>
                  <a:srgbClr val="3C3C3B"/>
                </a:solidFill>
              </a:rPr>
              <a:t>diferente</a:t>
            </a:r>
            <a:r>
              <a:rPr lang="en-US" dirty="0" smtClean="0">
                <a:solidFill>
                  <a:srgbClr val="3C3C3B"/>
                </a:solidFill>
              </a:rPr>
              <a:t> color para </a:t>
            </a:r>
            <a:r>
              <a:rPr lang="en-US" dirty="0" err="1" smtClean="0">
                <a:solidFill>
                  <a:srgbClr val="3C3C3B"/>
                </a:solidFill>
              </a:rPr>
              <a:t>resaltar</a:t>
            </a:r>
            <a:endParaRPr dirty="0">
              <a:solidFill>
                <a:srgbClr val="3C3C3B"/>
              </a:solidFill>
            </a:endParaRPr>
          </a:p>
        </p:txBody>
      </p:sp>
      <p:pic>
        <p:nvPicPr>
          <p:cNvPr id="330" name="image77.png"/>
          <p:cNvPicPr/>
          <p:nvPr/>
        </p:nvPicPr>
        <p:blipFill>
          <a:blip r:embed="rId3">
            <a:extLst/>
          </a:blip>
          <a:stretch>
            <a:fillRect/>
          </a:stretch>
        </p:blipFill>
        <p:spPr>
          <a:xfrm>
            <a:off x="720229" y="2060357"/>
            <a:ext cx="5731267" cy="3845854"/>
          </a:xfrm>
          <a:prstGeom prst="rect">
            <a:avLst/>
          </a:prstGeom>
          <a:ln w="12700">
            <a:miter lim="400000"/>
          </a:ln>
          <a:effectLst>
            <a:outerShdw blurRad="63500" rotWithShape="0">
              <a:srgbClr val="000000">
                <a:alpha val="39999"/>
              </a:srgbClr>
            </a:outerShdw>
          </a:effectLst>
        </p:spPr>
      </p:pic>
    </p:spTree>
    <p:extLst>
      <p:ext uri="{BB962C8B-B14F-4D97-AF65-F5344CB8AC3E}">
        <p14:creationId xmlns:p14="http://schemas.microsoft.com/office/powerpoint/2010/main" val="116338428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xfrm>
            <a:off x="457200" y="274638"/>
            <a:ext cx="8229600" cy="1143001"/>
          </a:xfrm>
          <a:prstGeom prst="rect">
            <a:avLst/>
          </a:prstGeom>
        </p:spPr>
        <p:txBody>
          <a:bodyPr>
            <a:normAutofit/>
          </a:bodyPr>
          <a:lstStyle>
            <a:lvl1pPr>
              <a:defRPr>
                <a:solidFill>
                  <a:srgbClr val="1E1E1D"/>
                </a:solidFill>
              </a:defRPr>
            </a:lvl1pPr>
          </a:lstStyle>
          <a:p>
            <a:pPr lvl="0">
              <a:defRPr sz="1800">
                <a:solidFill>
                  <a:srgbClr val="000000"/>
                </a:solidFill>
              </a:defRPr>
            </a:pPr>
            <a:r>
              <a:rPr lang="en-US" sz="4000" dirty="0" err="1" smtClean="0">
                <a:solidFill>
                  <a:srgbClr val="1E1E1D"/>
                </a:solidFill>
              </a:rPr>
              <a:t>Ver</a:t>
            </a:r>
            <a:r>
              <a:rPr lang="en-US" sz="4000" dirty="0" smtClean="0">
                <a:solidFill>
                  <a:srgbClr val="1E1E1D"/>
                </a:solidFill>
              </a:rPr>
              <a:t> y </a:t>
            </a:r>
            <a:r>
              <a:rPr lang="en-US" sz="4000" dirty="0" err="1" smtClean="0">
                <a:solidFill>
                  <a:srgbClr val="1E1E1D"/>
                </a:solidFill>
              </a:rPr>
              <a:t>unirse</a:t>
            </a:r>
            <a:r>
              <a:rPr lang="en-US" sz="4000" dirty="0" smtClean="0">
                <a:solidFill>
                  <a:srgbClr val="1E1E1D"/>
                </a:solidFill>
              </a:rPr>
              <a:t> a </a:t>
            </a:r>
            <a:r>
              <a:rPr lang="en-US" sz="4000" dirty="0" err="1" smtClean="0">
                <a:solidFill>
                  <a:srgbClr val="1E1E1D"/>
                </a:solidFill>
              </a:rPr>
              <a:t>grupos</a:t>
            </a:r>
            <a:r>
              <a:rPr lang="en-US" sz="4000" dirty="0" smtClean="0">
                <a:solidFill>
                  <a:srgbClr val="1E1E1D"/>
                </a:solidFill>
              </a:rPr>
              <a:t> p</a:t>
            </a:r>
            <a:r>
              <a:rPr lang="es-ES_tradnl" sz="4000" dirty="0" err="1" smtClean="0">
                <a:solidFill>
                  <a:srgbClr val="1E1E1D"/>
                </a:solidFill>
              </a:rPr>
              <a:t>úblicos</a:t>
            </a:r>
            <a:endParaRPr sz="4000" dirty="0">
              <a:solidFill>
                <a:srgbClr val="1E1E1D"/>
              </a:solidFill>
            </a:endParaRPr>
          </a:p>
        </p:txBody>
      </p:sp>
      <p:pic>
        <p:nvPicPr>
          <p:cNvPr id="335" name="image79.png"/>
          <p:cNvPicPr/>
          <p:nvPr/>
        </p:nvPicPr>
        <p:blipFill>
          <a:blip r:embed="rId3">
            <a:extLst/>
          </a:blip>
          <a:stretch>
            <a:fillRect/>
          </a:stretch>
        </p:blipFill>
        <p:spPr>
          <a:xfrm>
            <a:off x="457200" y="1611312"/>
            <a:ext cx="5265271" cy="4764988"/>
          </a:xfrm>
          <a:prstGeom prst="rect">
            <a:avLst/>
          </a:prstGeom>
          <a:ln w="12700">
            <a:miter lim="400000"/>
          </a:ln>
          <a:effectLst>
            <a:outerShdw blurRad="63500" rotWithShape="0">
              <a:srgbClr val="000000">
                <a:alpha val="39999"/>
              </a:srgbClr>
            </a:outerShdw>
          </a:effectLst>
        </p:spPr>
      </p:pic>
      <p:sp>
        <p:nvSpPr>
          <p:cNvPr id="336" name="Shape 336"/>
          <p:cNvSpPr/>
          <p:nvPr/>
        </p:nvSpPr>
        <p:spPr>
          <a:xfrm>
            <a:off x="6012329" y="3189939"/>
            <a:ext cx="2674474" cy="64632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Helvetica Neue"/>
              </a:defRPr>
            </a:lvl1pPr>
          </a:lstStyle>
          <a:p>
            <a:pPr lvl="0">
              <a:defRPr>
                <a:solidFill>
                  <a:srgbClr val="000000"/>
                </a:solidFill>
              </a:defRPr>
            </a:pPr>
            <a:r>
              <a:rPr lang="es-ES_tradnl" dirty="0" smtClean="0">
                <a:solidFill>
                  <a:srgbClr val="3C3C3B"/>
                </a:solidFill>
              </a:rPr>
              <a:t>Ver por disciplina para descubrir grupos</a:t>
            </a:r>
            <a:endParaRPr dirty="0">
              <a:solidFill>
                <a:srgbClr val="3C3C3B"/>
              </a:solidFill>
            </a:endParaRPr>
          </a:p>
        </p:txBody>
      </p:sp>
    </p:spTree>
    <p:extLst>
      <p:ext uri="{BB962C8B-B14F-4D97-AF65-F5344CB8AC3E}">
        <p14:creationId xmlns:p14="http://schemas.microsoft.com/office/powerpoint/2010/main" val="181271890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p:cNvSpPr>
          <p:nvPr>
            <p:ph type="title"/>
          </p:nvPr>
        </p:nvSpPr>
        <p:spPr>
          <a:xfrm>
            <a:off x="457200" y="274638"/>
            <a:ext cx="8229600" cy="1143001"/>
          </a:xfrm>
          <a:prstGeom prst="rect">
            <a:avLst/>
          </a:prstGeom>
        </p:spPr>
        <p:txBody>
          <a:bodyPr>
            <a:normAutofit/>
          </a:bodyPr>
          <a:lstStyle>
            <a:lvl1pPr>
              <a:defRPr>
                <a:solidFill>
                  <a:srgbClr val="1E1E1D"/>
                </a:solidFill>
              </a:defRPr>
            </a:lvl1pPr>
          </a:lstStyle>
          <a:p>
            <a:pPr lvl="0">
              <a:defRPr sz="1800">
                <a:solidFill>
                  <a:srgbClr val="000000"/>
                </a:solidFill>
              </a:defRPr>
            </a:pPr>
            <a:r>
              <a:rPr lang="es-ES_tradnl" sz="4000" dirty="0" smtClean="0">
                <a:solidFill>
                  <a:srgbClr val="1E1E1D"/>
                </a:solidFill>
              </a:rPr>
              <a:t>Crear perfil de investigador</a:t>
            </a:r>
            <a:endParaRPr sz="4000" dirty="0">
              <a:solidFill>
                <a:srgbClr val="1E1E1D"/>
              </a:solidFill>
            </a:endParaRPr>
          </a:p>
        </p:txBody>
      </p:sp>
      <p:sp>
        <p:nvSpPr>
          <p:cNvPr id="341" name="Shape 341"/>
          <p:cNvSpPr/>
          <p:nvPr/>
        </p:nvSpPr>
        <p:spPr>
          <a:xfrm>
            <a:off x="68384" y="3250644"/>
            <a:ext cx="1903504" cy="120032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defRPr>
                <a:solidFill>
                  <a:srgbClr val="000000"/>
                </a:solidFill>
              </a:defRPr>
            </a:pPr>
            <a:r>
              <a:rPr lang="es-ES_tradnl" dirty="0" err="1" smtClean="0">
                <a:solidFill>
                  <a:srgbClr val="3C3C3B"/>
                </a:solidFill>
                <a:latin typeface="+mj-lt"/>
                <a:ea typeface="+mj-ea"/>
                <a:cs typeface="+mj-cs"/>
                <a:sym typeface="Helvetica Neue"/>
              </a:rPr>
              <a:t>Conectate</a:t>
            </a:r>
            <a:r>
              <a:rPr lang="es-ES_tradnl" dirty="0" smtClean="0">
                <a:solidFill>
                  <a:srgbClr val="3C3C3B"/>
                </a:solidFill>
                <a:latin typeface="+mj-lt"/>
                <a:ea typeface="+mj-ea"/>
                <a:cs typeface="+mj-cs"/>
                <a:sym typeface="Helvetica Neue"/>
              </a:rPr>
              <a:t> con colegas y </a:t>
            </a:r>
            <a:r>
              <a:rPr lang="es-ES_tradnl" dirty="0" smtClean="0">
                <a:solidFill>
                  <a:srgbClr val="3C3C3B"/>
                </a:solidFill>
                <a:latin typeface="+mj-lt"/>
                <a:ea typeface="+mj-ea"/>
                <a:cs typeface="+mj-cs"/>
                <a:sym typeface="Helvetica Neue"/>
              </a:rPr>
              <a:t>únete a nuevas comunidades</a:t>
            </a:r>
            <a:endParaRPr dirty="0">
              <a:solidFill>
                <a:srgbClr val="3C3C3B"/>
              </a:solidFill>
              <a:latin typeface="+mj-lt"/>
              <a:ea typeface="+mj-ea"/>
              <a:cs typeface="+mj-cs"/>
              <a:sym typeface="Helvetica Neue"/>
            </a:endParaRPr>
          </a:p>
        </p:txBody>
      </p:sp>
      <p:sp>
        <p:nvSpPr>
          <p:cNvPr id="342" name="Shape 342"/>
          <p:cNvSpPr/>
          <p:nvPr/>
        </p:nvSpPr>
        <p:spPr>
          <a:xfrm>
            <a:off x="7240495" y="4673043"/>
            <a:ext cx="1903505" cy="8309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mj-lt"/>
                <a:ea typeface="+mj-ea"/>
                <a:cs typeface="+mj-cs"/>
                <a:sym typeface="Helvetica Neue"/>
              </a:defRPr>
            </a:lvl1pPr>
          </a:lstStyle>
          <a:p>
            <a:pPr lvl="0">
              <a:defRPr>
                <a:solidFill>
                  <a:srgbClr val="000000"/>
                </a:solidFill>
              </a:defRPr>
            </a:pPr>
            <a:r>
              <a:rPr lang="es-ES_tradnl" dirty="0" smtClean="0">
                <a:solidFill>
                  <a:srgbClr val="3C3C3B"/>
                </a:solidFill>
              </a:rPr>
              <a:t>Comparte tu trabajo con otros investigadores</a:t>
            </a:r>
            <a:endParaRPr dirty="0">
              <a:solidFill>
                <a:srgbClr val="3C3C3B"/>
              </a:solidFill>
            </a:endParaRPr>
          </a:p>
        </p:txBody>
      </p:sp>
      <p:pic>
        <p:nvPicPr>
          <p:cNvPr id="343" name="image80.png"/>
          <p:cNvPicPr/>
          <p:nvPr/>
        </p:nvPicPr>
        <p:blipFill>
          <a:blip r:embed="rId3">
            <a:extLst/>
          </a:blip>
          <a:stretch>
            <a:fillRect/>
          </a:stretch>
        </p:blipFill>
        <p:spPr>
          <a:xfrm>
            <a:off x="2010827" y="2061529"/>
            <a:ext cx="5190719" cy="3562428"/>
          </a:xfrm>
          <a:prstGeom prst="rect">
            <a:avLst/>
          </a:prstGeom>
          <a:ln w="12700">
            <a:miter lim="400000"/>
          </a:ln>
          <a:effectLst>
            <a:outerShdw blurRad="63500" rotWithShape="0">
              <a:srgbClr val="000000">
                <a:alpha val="39999"/>
              </a:srgbClr>
            </a:outerShdw>
          </a:effectLst>
        </p:spPr>
      </p:pic>
      <p:sp>
        <p:nvSpPr>
          <p:cNvPr id="344" name="Shape 344"/>
          <p:cNvSpPr/>
          <p:nvPr/>
        </p:nvSpPr>
        <p:spPr>
          <a:xfrm>
            <a:off x="7240495" y="3066017"/>
            <a:ext cx="1903505" cy="8309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mj-lt"/>
                <a:ea typeface="+mj-ea"/>
                <a:cs typeface="+mj-cs"/>
                <a:sym typeface="Helvetica Neue"/>
              </a:defRPr>
            </a:lvl1pPr>
          </a:lstStyle>
          <a:p>
            <a:pPr lvl="0">
              <a:defRPr>
                <a:solidFill>
                  <a:srgbClr val="000000"/>
                </a:solidFill>
              </a:defRPr>
            </a:pPr>
            <a:r>
              <a:rPr lang="es-ES_tradnl" dirty="0" smtClean="0">
                <a:solidFill>
                  <a:srgbClr val="3C3C3B"/>
                </a:solidFill>
              </a:rPr>
              <a:t>Promociona tu trabajo de una </a:t>
            </a:r>
            <a:r>
              <a:rPr lang="es-ES_tradnl" smtClean="0">
                <a:solidFill>
                  <a:srgbClr val="3C3C3B"/>
                </a:solidFill>
              </a:rPr>
              <a:t>manera global</a:t>
            </a:r>
            <a:endParaRPr dirty="0">
              <a:solidFill>
                <a:srgbClr val="3C3C3B"/>
              </a:solidFill>
            </a:endParaRPr>
          </a:p>
        </p:txBody>
      </p:sp>
      <p:sp>
        <p:nvSpPr>
          <p:cNvPr id="345" name="Shape 345"/>
          <p:cNvSpPr/>
          <p:nvPr/>
        </p:nvSpPr>
        <p:spPr>
          <a:xfrm>
            <a:off x="7240495" y="1598141"/>
            <a:ext cx="1903505" cy="13849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mj-lt"/>
                <a:ea typeface="+mj-ea"/>
                <a:cs typeface="+mj-cs"/>
                <a:sym typeface="Helvetica Neue"/>
              </a:defRPr>
            </a:lvl1pPr>
          </a:lstStyle>
          <a:p>
            <a:pPr lvl="0">
              <a:defRPr>
                <a:solidFill>
                  <a:srgbClr val="000000"/>
                </a:solidFill>
              </a:defRPr>
            </a:pPr>
            <a:r>
              <a:rPr lang="es-ES_tradnl" dirty="0" smtClean="0">
                <a:solidFill>
                  <a:srgbClr val="3C3C3B"/>
                </a:solidFill>
              </a:rPr>
              <a:t>Recibe estad</a:t>
            </a:r>
            <a:r>
              <a:rPr lang="es-ES_tradnl" dirty="0" smtClean="0">
                <a:solidFill>
                  <a:srgbClr val="3C3C3B"/>
                </a:solidFill>
              </a:rPr>
              <a:t>í</a:t>
            </a:r>
            <a:r>
              <a:rPr lang="es-ES_tradnl" dirty="0" smtClean="0">
                <a:solidFill>
                  <a:srgbClr val="3C3C3B"/>
                </a:solidFill>
              </a:rPr>
              <a:t>sticas personales de cómo tu trabajo es usado</a:t>
            </a:r>
            <a:endParaRPr dirty="0">
              <a:solidFill>
                <a:srgbClr val="3C3C3B"/>
              </a:solidFill>
            </a:endParaRPr>
          </a:p>
        </p:txBody>
      </p:sp>
      <p:sp>
        <p:nvSpPr>
          <p:cNvPr id="346" name="Shape 346"/>
          <p:cNvSpPr/>
          <p:nvPr/>
        </p:nvSpPr>
        <p:spPr>
          <a:xfrm>
            <a:off x="483292" y="4665181"/>
            <a:ext cx="2258625"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347" name="Shape 347"/>
          <p:cNvSpPr/>
          <p:nvPr/>
        </p:nvSpPr>
        <p:spPr>
          <a:xfrm flipH="1">
            <a:off x="6035449" y="5134664"/>
            <a:ext cx="1260648"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348" name="Shape 348"/>
          <p:cNvSpPr/>
          <p:nvPr/>
        </p:nvSpPr>
        <p:spPr>
          <a:xfrm flipH="1">
            <a:off x="6035449" y="3582604"/>
            <a:ext cx="1260648"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349" name="Shape 349"/>
          <p:cNvSpPr/>
          <p:nvPr/>
        </p:nvSpPr>
        <p:spPr>
          <a:xfrm flipH="1">
            <a:off x="6780737" y="2199461"/>
            <a:ext cx="515361"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Tree>
    <p:extLst>
      <p:ext uri="{BB962C8B-B14F-4D97-AF65-F5344CB8AC3E}">
        <p14:creationId xmlns:p14="http://schemas.microsoft.com/office/powerpoint/2010/main" val="89587348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p:cNvSpPr>
          <p:nvPr>
            <p:ph type="title"/>
          </p:nvPr>
        </p:nvSpPr>
        <p:spPr>
          <a:xfrm>
            <a:off x="457200" y="274638"/>
            <a:ext cx="8229600" cy="1143001"/>
          </a:xfrm>
          <a:prstGeom prst="rect">
            <a:avLst/>
          </a:prstGeom>
        </p:spPr>
        <p:txBody>
          <a:bodyPr>
            <a:normAutofit/>
          </a:bodyPr>
          <a:lstStyle>
            <a:lvl1pPr>
              <a:defRPr>
                <a:solidFill>
                  <a:srgbClr val="1E1E1D"/>
                </a:solidFill>
              </a:defRPr>
            </a:lvl1pPr>
          </a:lstStyle>
          <a:p>
            <a:pPr lvl="0">
              <a:defRPr sz="1800">
                <a:solidFill>
                  <a:srgbClr val="000000"/>
                </a:solidFill>
              </a:defRPr>
            </a:pPr>
            <a:r>
              <a:rPr lang="es-ES_tradnl" sz="4000" dirty="0" smtClean="0">
                <a:solidFill>
                  <a:srgbClr val="1E1E1D"/>
                </a:solidFill>
              </a:rPr>
              <a:t>Muestra tus publicaciones</a:t>
            </a:r>
            <a:endParaRPr sz="4000" dirty="0">
              <a:solidFill>
                <a:srgbClr val="1E1E1D"/>
              </a:solidFill>
            </a:endParaRPr>
          </a:p>
        </p:txBody>
      </p:sp>
      <p:pic>
        <p:nvPicPr>
          <p:cNvPr id="354" name="image81.png" descr="Screenshot 2014-04-22 10.24.48.png"/>
          <p:cNvPicPr/>
          <p:nvPr/>
        </p:nvPicPr>
        <p:blipFill>
          <a:blip r:embed="rId3">
            <a:extLst/>
          </a:blip>
          <a:stretch>
            <a:fillRect/>
          </a:stretch>
        </p:blipFill>
        <p:spPr>
          <a:xfrm>
            <a:off x="457200" y="1571659"/>
            <a:ext cx="3879066" cy="2953131"/>
          </a:xfrm>
          <a:prstGeom prst="rect">
            <a:avLst/>
          </a:prstGeom>
          <a:ln w="12700">
            <a:miter lim="400000"/>
          </a:ln>
          <a:effectLst>
            <a:outerShdw blurRad="63500" rotWithShape="0">
              <a:srgbClr val="000000">
                <a:alpha val="39999"/>
              </a:srgbClr>
            </a:outerShdw>
          </a:effectLst>
        </p:spPr>
      </p:pic>
      <p:sp>
        <p:nvSpPr>
          <p:cNvPr id="355" name="Shape 355"/>
          <p:cNvSpPr/>
          <p:nvPr/>
        </p:nvSpPr>
        <p:spPr>
          <a:xfrm>
            <a:off x="4830238" y="1878519"/>
            <a:ext cx="3856564" cy="120032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lvl="0" indent="-342900">
              <a:buClr>
                <a:srgbClr val="3C3C3B"/>
              </a:buClr>
              <a:buSzPct val="100000"/>
              <a:buFont typeface="Helvetica Neue"/>
              <a:buAutoNum type="arabicPeriod"/>
              <a:defRPr>
                <a:solidFill>
                  <a:srgbClr val="000000"/>
                </a:solidFill>
              </a:defRPr>
            </a:pPr>
            <a:r>
              <a:rPr lang="es-ES_tradnl" dirty="0" smtClean="0">
                <a:solidFill>
                  <a:srgbClr val="3C3C3B"/>
                </a:solidFill>
                <a:latin typeface="+mj-lt"/>
                <a:ea typeface="+mj-ea"/>
                <a:cs typeface="+mj-cs"/>
                <a:sym typeface="Helvetica Neue"/>
              </a:rPr>
              <a:t>Agrega tus publicaciones</a:t>
            </a:r>
            <a:endParaRPr dirty="0">
              <a:latin typeface="Calibri"/>
              <a:ea typeface="Calibri"/>
              <a:cs typeface="Calibri"/>
              <a:sym typeface="Calibri"/>
            </a:endParaRPr>
          </a:p>
          <a:p>
            <a:pPr marL="342900" lvl="0" indent="-342900">
              <a:buClr>
                <a:srgbClr val="3C3C3B"/>
              </a:buClr>
              <a:buSzPct val="100000"/>
              <a:buFont typeface="Helvetica Neue"/>
              <a:buAutoNum type="arabicPeriod"/>
              <a:defRPr>
                <a:solidFill>
                  <a:srgbClr val="000000"/>
                </a:solidFill>
              </a:defRPr>
            </a:pPr>
            <a:r>
              <a:rPr dirty="0">
                <a:solidFill>
                  <a:srgbClr val="3C3C3B"/>
                </a:solidFill>
                <a:latin typeface="+mj-lt"/>
                <a:ea typeface="+mj-ea"/>
                <a:cs typeface="+mj-cs"/>
                <a:sym typeface="Helvetica Neue"/>
              </a:rPr>
              <a:t>Mendeley </a:t>
            </a:r>
            <a:r>
              <a:rPr lang="es-ES_tradnl" dirty="0" smtClean="0">
                <a:solidFill>
                  <a:srgbClr val="3C3C3B"/>
                </a:solidFill>
                <a:latin typeface="+mj-lt"/>
                <a:ea typeface="+mj-ea"/>
                <a:cs typeface="+mj-cs"/>
                <a:sym typeface="Helvetica Neue"/>
              </a:rPr>
              <a:t>la agrega a la base de datos p</a:t>
            </a:r>
            <a:r>
              <a:rPr lang="es-ES_tradnl" dirty="0" smtClean="0">
                <a:solidFill>
                  <a:srgbClr val="3C3C3B"/>
                </a:solidFill>
                <a:latin typeface="+mj-lt"/>
                <a:ea typeface="+mj-ea"/>
                <a:cs typeface="+mj-cs"/>
                <a:sym typeface="Helvetica Neue"/>
              </a:rPr>
              <a:t>ública</a:t>
            </a:r>
            <a:endParaRPr dirty="0">
              <a:latin typeface="Calibri"/>
              <a:ea typeface="Calibri"/>
              <a:cs typeface="Calibri"/>
              <a:sym typeface="Calibri"/>
            </a:endParaRPr>
          </a:p>
          <a:p>
            <a:pPr marL="342900" lvl="0" indent="-342900">
              <a:buClr>
                <a:srgbClr val="3C3C3B"/>
              </a:buClr>
              <a:buSzPct val="100000"/>
              <a:buFont typeface="Helvetica Neue"/>
              <a:buAutoNum type="arabicPeriod"/>
              <a:defRPr>
                <a:solidFill>
                  <a:srgbClr val="000000"/>
                </a:solidFill>
              </a:defRPr>
            </a:pPr>
            <a:r>
              <a:rPr lang="es-ES_tradnl" dirty="0" smtClean="0">
                <a:solidFill>
                  <a:srgbClr val="3C3C3B"/>
                </a:solidFill>
                <a:latin typeface="+mj-lt"/>
                <a:ea typeface="+mj-ea"/>
                <a:cs typeface="+mj-cs"/>
                <a:sym typeface="Helvetica Neue"/>
              </a:rPr>
              <a:t>Muéstralas en tu perfil</a:t>
            </a:r>
            <a:endParaRPr dirty="0">
              <a:solidFill>
                <a:srgbClr val="3C3C3B"/>
              </a:solidFill>
              <a:latin typeface="+mj-lt"/>
              <a:ea typeface="+mj-ea"/>
              <a:cs typeface="+mj-cs"/>
              <a:sym typeface="Helvetica Neue"/>
            </a:endParaRPr>
          </a:p>
        </p:txBody>
      </p:sp>
      <p:pic>
        <p:nvPicPr>
          <p:cNvPr id="356" name="image82.png"/>
          <p:cNvPicPr/>
          <p:nvPr/>
        </p:nvPicPr>
        <p:blipFill>
          <a:blip r:embed="rId4">
            <a:extLst/>
          </a:blip>
          <a:stretch>
            <a:fillRect/>
          </a:stretch>
        </p:blipFill>
        <p:spPr>
          <a:xfrm>
            <a:off x="4463067" y="4656049"/>
            <a:ext cx="4464006" cy="1778403"/>
          </a:xfrm>
          <a:prstGeom prst="rect">
            <a:avLst/>
          </a:prstGeom>
          <a:ln w="12700">
            <a:miter lim="400000"/>
          </a:ln>
          <a:effectLst>
            <a:outerShdw blurRad="63500" rotWithShape="0">
              <a:srgbClr val="000000">
                <a:alpha val="39999"/>
              </a:srgbClr>
            </a:outerShdw>
          </a:effectLst>
        </p:spPr>
      </p:pic>
      <p:sp>
        <p:nvSpPr>
          <p:cNvPr id="357" name="Shape 357"/>
          <p:cNvSpPr/>
          <p:nvPr/>
        </p:nvSpPr>
        <p:spPr>
          <a:xfrm>
            <a:off x="4609827" y="3387768"/>
            <a:ext cx="2473996" cy="1161555"/>
          </a:xfrm>
          <a:custGeom>
            <a:avLst/>
            <a:gdLst/>
            <a:ahLst/>
            <a:cxnLst>
              <a:cxn ang="0">
                <a:pos x="wd2" y="hd2"/>
              </a:cxn>
              <a:cxn ang="5400000">
                <a:pos x="wd2" y="hd2"/>
              </a:cxn>
              <a:cxn ang="10800000">
                <a:pos x="wd2" y="hd2"/>
              </a:cxn>
              <a:cxn ang="16200000">
                <a:pos x="wd2" y="hd2"/>
              </a:cxn>
            </a:cxnLst>
            <a:rect l="0" t="0" r="r" b="b"/>
            <a:pathLst>
              <a:path w="21600" h="18605" extrusionOk="0">
                <a:moveTo>
                  <a:pt x="0" y="1468"/>
                </a:moveTo>
                <a:cubicBezTo>
                  <a:pt x="12771" y="-2995"/>
                  <a:pt x="19971" y="2717"/>
                  <a:pt x="21600" y="18605"/>
                </a:cubicBezTo>
              </a:path>
            </a:pathLst>
          </a:custGeom>
          <a:ln w="38100" cap="rnd">
            <a:solidFill>
              <a:srgbClr val="880F19"/>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a:latin typeface="Calibri"/>
                <a:ea typeface="Calibri"/>
                <a:cs typeface="Calibri"/>
                <a:sym typeface="Calibri"/>
              </a:defRPr>
            </a:pPr>
            <a:endParaRPr/>
          </a:p>
        </p:txBody>
      </p:sp>
    </p:spTree>
    <p:extLst>
      <p:ext uri="{BB962C8B-B14F-4D97-AF65-F5344CB8AC3E}">
        <p14:creationId xmlns:p14="http://schemas.microsoft.com/office/powerpoint/2010/main" val="102402758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a:spLocks noGrp="1"/>
          </p:cNvSpPr>
          <p:nvPr>
            <p:ph type="title"/>
          </p:nvPr>
        </p:nvSpPr>
        <p:spPr>
          <a:xfrm>
            <a:off x="457200" y="3231099"/>
            <a:ext cx="8229600" cy="1362078"/>
          </a:xfrm>
          <a:prstGeom prst="rect">
            <a:avLst/>
          </a:prstGeom>
        </p:spPr>
        <p:txBody>
          <a:bodyPr/>
          <a:lstStyle/>
          <a:p>
            <a:pPr lvl="0">
              <a:defRPr sz="1800">
                <a:solidFill>
                  <a:srgbClr val="000000"/>
                </a:solidFill>
              </a:defRPr>
            </a:pPr>
            <a:r>
              <a:rPr lang="es-ES_tradnl" sz="4000" dirty="0" smtClean="0">
                <a:solidFill>
                  <a:srgbClr val="1E1E1E"/>
                </a:solidFill>
              </a:rPr>
              <a:t>Descubrir</a:t>
            </a:r>
            <a:endParaRPr sz="4000" dirty="0">
              <a:solidFill>
                <a:srgbClr val="1E1E1E"/>
              </a:solidFill>
            </a:endParaRPr>
          </a:p>
        </p:txBody>
      </p:sp>
      <p:sp>
        <p:nvSpPr>
          <p:cNvPr id="362" name="Shape 362"/>
          <p:cNvSpPr>
            <a:spLocks noGrp="1"/>
          </p:cNvSpPr>
          <p:nvPr>
            <p:ph type="body" idx="1"/>
          </p:nvPr>
        </p:nvSpPr>
        <p:spPr>
          <a:xfrm>
            <a:off x="457200" y="4483103"/>
            <a:ext cx="8229600" cy="1500190"/>
          </a:xfrm>
          <a:prstGeom prst="rect">
            <a:avLst/>
          </a:prstGeom>
        </p:spPr>
        <p:txBody>
          <a:bodyPr lIns="0" tIns="0" rIns="0" bIns="0">
            <a:normAutofit/>
          </a:bodyPr>
          <a:lstStyle/>
          <a:p>
            <a:pPr lvl="0">
              <a:defRPr sz="1800">
                <a:solidFill>
                  <a:srgbClr val="000000"/>
                </a:solidFill>
              </a:defRPr>
            </a:pPr>
            <a:r>
              <a:rPr lang="es-ES_tradnl" sz="2700" dirty="0" smtClean="0">
                <a:solidFill>
                  <a:srgbClr val="8F8F8F"/>
                </a:solidFill>
              </a:rPr>
              <a:t>Nueva investigaci</a:t>
            </a:r>
            <a:r>
              <a:rPr lang="es-ES_tradnl" sz="2700" dirty="0" smtClean="0">
                <a:solidFill>
                  <a:srgbClr val="8F8F8F"/>
                </a:solidFill>
              </a:rPr>
              <a:t>ón, Recomendaciones e Impacto</a:t>
            </a:r>
            <a:endParaRPr sz="2700" dirty="0">
              <a:solidFill>
                <a:srgbClr val="8F8F8F"/>
              </a:solidFill>
            </a:endParaRPr>
          </a:p>
        </p:txBody>
      </p:sp>
      <p:pic>
        <p:nvPicPr>
          <p:cNvPr id="363" name="image86.png"/>
          <p:cNvPicPr/>
          <p:nvPr/>
        </p:nvPicPr>
        <p:blipFill>
          <a:blip r:embed="rId3">
            <a:extLst/>
          </a:blip>
          <a:stretch>
            <a:fillRect/>
          </a:stretch>
        </p:blipFill>
        <p:spPr>
          <a:xfrm>
            <a:off x="6366561" y="2492163"/>
            <a:ext cx="1433931" cy="1873672"/>
          </a:xfrm>
          <a:prstGeom prst="rect">
            <a:avLst/>
          </a:prstGeom>
          <a:ln w="12700">
            <a:miter lim="400000"/>
          </a:ln>
        </p:spPr>
      </p:pic>
    </p:spTree>
    <p:extLst>
      <p:ext uri="{BB962C8B-B14F-4D97-AF65-F5344CB8AC3E}">
        <p14:creationId xmlns:p14="http://schemas.microsoft.com/office/powerpoint/2010/main" val="99523414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Problemática</a:t>
            </a:r>
            <a:endParaRPr lang="es-ES_tradnl"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816"/>
            <a:ext cx="4146331" cy="276199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3809" y="3563007"/>
            <a:ext cx="4271563" cy="2569612"/>
          </a:xfrm>
          <a:prstGeom prst="rect">
            <a:avLst/>
          </a:prstGeom>
        </p:spPr>
      </p:pic>
      <p:sp>
        <p:nvSpPr>
          <p:cNvPr id="7" name="TextBox 6"/>
          <p:cNvSpPr txBox="1"/>
          <p:nvPr/>
        </p:nvSpPr>
        <p:spPr>
          <a:xfrm>
            <a:off x="4713890" y="1600816"/>
            <a:ext cx="3861482" cy="12003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1" hangingPunct="0">
              <a:lnSpc>
                <a:spcPct val="100000"/>
              </a:lnSpc>
              <a:spcBef>
                <a:spcPts val="0"/>
              </a:spcBef>
              <a:spcAft>
                <a:spcPts val="0"/>
              </a:spcAft>
              <a:buClrTx/>
              <a:buSzTx/>
              <a:buFont typeface="Arial" charset="0"/>
              <a:buChar char="•"/>
              <a:tabLst/>
            </a:pPr>
            <a:r>
              <a:rPr kumimoji="0" lang="es-ES_tradnl" sz="1800" b="0" i="0" u="none" strike="noStrike" cap="none" spc="0" normalizeH="0" baseline="0" dirty="0" smtClean="0">
                <a:ln>
                  <a:noFill/>
                </a:ln>
                <a:solidFill>
                  <a:srgbClr val="3C3C3B"/>
                </a:solidFill>
                <a:effectLst/>
                <a:uFillTx/>
                <a:sym typeface="Helvetica"/>
              </a:rPr>
              <a:t>Múltiples fuentes</a:t>
            </a:r>
            <a:r>
              <a:rPr lang="es-ES_tradnl" dirty="0" smtClean="0"/>
              <a:t>: Libros, artículos, revistas, web, etc.</a:t>
            </a:r>
            <a:r>
              <a:rPr kumimoji="0" lang="es-ES_tradnl" sz="1800" b="0" i="0" u="none" strike="noStrike" cap="none" spc="0" normalizeH="0" dirty="0" smtClean="0">
                <a:ln>
                  <a:noFill/>
                </a:ln>
                <a:solidFill>
                  <a:srgbClr val="3C3C3B"/>
                </a:solidFill>
                <a:effectLst/>
                <a:uFillTx/>
                <a:sym typeface="Helvetica"/>
              </a:rPr>
              <a:t> </a:t>
            </a:r>
          </a:p>
          <a:p>
            <a:pPr marL="285750" marR="0" indent="-285750" algn="l" defTabSz="457200" rtl="0" fontAlgn="auto" latinLnBrk="1" hangingPunct="0">
              <a:lnSpc>
                <a:spcPct val="100000"/>
              </a:lnSpc>
              <a:spcBef>
                <a:spcPts val="0"/>
              </a:spcBef>
              <a:spcAft>
                <a:spcPts val="0"/>
              </a:spcAft>
              <a:buClrTx/>
              <a:buSzTx/>
              <a:buFont typeface="Arial" charset="0"/>
              <a:buChar char="•"/>
              <a:tabLst/>
            </a:pPr>
            <a:r>
              <a:rPr lang="es-ES_tradnl" dirty="0" smtClean="0"/>
              <a:t>Volumen de dichas fuentes.</a:t>
            </a:r>
            <a:endParaRPr kumimoji="0" lang="es-ES_tradnl" sz="1800" b="0" i="0" u="none" strike="noStrike" cap="none" spc="0" normalizeH="0" dirty="0" smtClean="0">
              <a:ln>
                <a:noFill/>
              </a:ln>
              <a:solidFill>
                <a:srgbClr val="3C3C3B"/>
              </a:solidFill>
              <a:effectLst/>
              <a:uFillTx/>
              <a:sym typeface="Helvetica"/>
            </a:endParaRPr>
          </a:p>
          <a:p>
            <a:pPr marL="285750" marR="0" indent="-285750" algn="l" defTabSz="457200" rtl="0" fontAlgn="auto" latinLnBrk="1" hangingPunct="0">
              <a:lnSpc>
                <a:spcPct val="100000"/>
              </a:lnSpc>
              <a:spcBef>
                <a:spcPts val="0"/>
              </a:spcBef>
              <a:spcAft>
                <a:spcPts val="0"/>
              </a:spcAft>
              <a:buClrTx/>
              <a:buSzTx/>
              <a:buFont typeface="Arial" charset="0"/>
              <a:buChar char="•"/>
              <a:tabLst/>
            </a:pPr>
            <a:endParaRPr kumimoji="0" lang="en-US" sz="1800" b="0" i="0" u="none" strike="noStrike" cap="none" spc="0" normalizeH="0" baseline="0" dirty="0">
              <a:ln>
                <a:noFill/>
              </a:ln>
              <a:solidFill>
                <a:srgbClr val="3C3C3B"/>
              </a:solidFill>
              <a:effectLst/>
              <a:uFillTx/>
              <a:latin typeface="+mn-lt"/>
              <a:ea typeface="+mn-ea"/>
              <a:cs typeface="+mn-cs"/>
              <a:sym typeface="Helvetica"/>
            </a:endParaRPr>
          </a:p>
        </p:txBody>
      </p:sp>
      <p:sp>
        <p:nvSpPr>
          <p:cNvPr id="8" name="TextBox 7"/>
          <p:cNvSpPr txBox="1"/>
          <p:nvPr/>
        </p:nvSpPr>
        <p:spPr>
          <a:xfrm>
            <a:off x="325822" y="4647550"/>
            <a:ext cx="3861482" cy="14773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1" hangingPunct="0">
              <a:lnSpc>
                <a:spcPct val="100000"/>
              </a:lnSpc>
              <a:spcBef>
                <a:spcPts val="0"/>
              </a:spcBef>
              <a:spcAft>
                <a:spcPts val="0"/>
              </a:spcAft>
              <a:buClrTx/>
              <a:buSzTx/>
              <a:buFont typeface="Arial" charset="0"/>
              <a:buChar char="•"/>
              <a:tabLst/>
            </a:pPr>
            <a:r>
              <a:rPr kumimoji="0" lang="es-ES_tradnl" sz="1800" b="0" i="0" u="none" strike="noStrike" cap="none" spc="0" normalizeH="0" baseline="0" dirty="0" smtClean="0">
                <a:ln>
                  <a:noFill/>
                </a:ln>
                <a:solidFill>
                  <a:srgbClr val="3C3C3B"/>
                </a:solidFill>
                <a:effectLst/>
                <a:uFillTx/>
                <a:sym typeface="Helvetica"/>
              </a:rPr>
              <a:t>Organizados Utilizando:</a:t>
            </a:r>
          </a:p>
          <a:p>
            <a:pPr marL="285750" lvl="2" indent="-285750" algn="l" rtl="0" latinLnBrk="1" hangingPunct="0">
              <a:buFont typeface="Arial" charset="0"/>
              <a:buChar char="•"/>
            </a:pPr>
            <a:r>
              <a:rPr lang="es-ES_tradnl" dirty="0" smtClean="0"/>
              <a:t>Carpetas</a:t>
            </a:r>
          </a:p>
          <a:p>
            <a:pPr marL="285750" lvl="2" indent="-285750" algn="l" rtl="0" latinLnBrk="1" hangingPunct="0">
              <a:buFont typeface="Arial" charset="0"/>
              <a:buChar char="•"/>
            </a:pPr>
            <a:r>
              <a:rPr kumimoji="0" lang="es-ES_tradnl" b="0" i="0" u="none" strike="noStrike" cap="none" spc="0" normalizeH="0" dirty="0" smtClean="0">
                <a:ln>
                  <a:noFill/>
                </a:ln>
                <a:solidFill>
                  <a:srgbClr val="3C3C3B"/>
                </a:solidFill>
                <a:effectLst/>
                <a:uFillTx/>
                <a:sym typeface="Helvetica"/>
              </a:rPr>
              <a:t>Post-</a:t>
            </a:r>
            <a:r>
              <a:rPr kumimoji="0" lang="es-ES_tradnl" b="0" i="0" u="none" strike="noStrike" cap="none" spc="0" normalizeH="0" dirty="0" err="1" smtClean="0">
                <a:ln>
                  <a:noFill/>
                </a:ln>
                <a:solidFill>
                  <a:srgbClr val="3C3C3B"/>
                </a:solidFill>
                <a:effectLst/>
                <a:uFillTx/>
                <a:sym typeface="Helvetica"/>
              </a:rPr>
              <a:t>its</a:t>
            </a:r>
            <a:endParaRPr kumimoji="0" lang="es-ES_tradnl" b="0" i="0" u="none" strike="noStrike" cap="none" spc="0" normalizeH="0" dirty="0" smtClean="0">
              <a:ln>
                <a:noFill/>
              </a:ln>
              <a:solidFill>
                <a:srgbClr val="3C3C3B"/>
              </a:solidFill>
              <a:effectLst/>
              <a:uFillTx/>
              <a:sym typeface="Helvetica"/>
            </a:endParaRPr>
          </a:p>
          <a:p>
            <a:pPr marL="285750" lvl="2" indent="-285750" algn="l" rtl="0" latinLnBrk="1" hangingPunct="0">
              <a:buFont typeface="Arial" charset="0"/>
              <a:buChar char="•"/>
            </a:pPr>
            <a:r>
              <a:rPr lang="es-ES_tradnl" dirty="0" err="1" smtClean="0"/>
              <a:t>Bookmarks</a:t>
            </a:r>
            <a:r>
              <a:rPr lang="es-ES_tradnl" dirty="0" smtClean="0"/>
              <a:t>, </a:t>
            </a:r>
            <a:r>
              <a:rPr lang="es-ES_tradnl" dirty="0" err="1" smtClean="0"/>
              <a:t>etc</a:t>
            </a:r>
            <a:endParaRPr kumimoji="0" lang="es-ES_tradnl" b="0" i="0" u="none" strike="noStrike" cap="none" spc="0" normalizeH="0" dirty="0" smtClean="0">
              <a:ln>
                <a:noFill/>
              </a:ln>
              <a:solidFill>
                <a:srgbClr val="3C3C3B"/>
              </a:solidFill>
              <a:effectLst/>
              <a:uFillTx/>
              <a:sym typeface="Helvetica"/>
            </a:endParaRPr>
          </a:p>
          <a:p>
            <a:pPr marL="285750" marR="0" indent="-285750" algn="l" defTabSz="457200" rtl="0" fontAlgn="auto" latinLnBrk="1" hangingPunct="0">
              <a:lnSpc>
                <a:spcPct val="100000"/>
              </a:lnSpc>
              <a:spcBef>
                <a:spcPts val="0"/>
              </a:spcBef>
              <a:spcAft>
                <a:spcPts val="0"/>
              </a:spcAft>
              <a:buClrTx/>
              <a:buSzTx/>
              <a:buFont typeface="Arial" charset="0"/>
              <a:buChar char="•"/>
              <a:tabLst/>
            </a:pPr>
            <a:endParaRPr kumimoji="0" lang="en-US" sz="1800" b="0" i="0" u="none" strike="noStrike" cap="none" spc="0" normalizeH="0" baseline="0" dirty="0">
              <a:ln>
                <a:noFill/>
              </a:ln>
              <a:solidFill>
                <a:srgbClr val="3C3C3B"/>
              </a:solidFill>
              <a:effectLst/>
              <a:uFillTx/>
              <a:latin typeface="+mn-lt"/>
              <a:ea typeface="+mn-ea"/>
              <a:cs typeface="+mn-cs"/>
              <a:sym typeface="Helvetica"/>
            </a:endParaRPr>
          </a:p>
        </p:txBody>
      </p:sp>
    </p:spTree>
    <p:extLst>
      <p:ext uri="{BB962C8B-B14F-4D97-AF65-F5344CB8AC3E}">
        <p14:creationId xmlns:p14="http://schemas.microsoft.com/office/powerpoint/2010/main" val="1129033333"/>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p:cNvSpPr>
          <p:nvPr>
            <p:ph type="title"/>
          </p:nvPr>
        </p:nvSpPr>
        <p:spPr>
          <a:xfrm>
            <a:off x="457200" y="274638"/>
            <a:ext cx="8229600" cy="1143001"/>
          </a:xfrm>
          <a:prstGeom prst="rect">
            <a:avLst/>
          </a:prstGeom>
        </p:spPr>
        <p:txBody>
          <a:bodyPr/>
          <a:lstStyle>
            <a:lvl1pPr>
              <a:defRPr>
                <a:solidFill>
                  <a:srgbClr val="1E1E1D"/>
                </a:solidFill>
              </a:defRPr>
            </a:lvl1pPr>
          </a:lstStyle>
          <a:p>
            <a:pPr lvl="0">
              <a:defRPr sz="1800">
                <a:solidFill>
                  <a:srgbClr val="000000"/>
                </a:solidFill>
              </a:defRPr>
            </a:pPr>
            <a:r>
              <a:rPr sz="4000">
                <a:solidFill>
                  <a:srgbClr val="1E1E1D"/>
                </a:solidFill>
              </a:rPr>
              <a:t>Literature Search</a:t>
            </a:r>
          </a:p>
        </p:txBody>
      </p:sp>
      <p:sp>
        <p:nvSpPr>
          <p:cNvPr id="368" name="Shape 368"/>
          <p:cNvSpPr/>
          <p:nvPr/>
        </p:nvSpPr>
        <p:spPr>
          <a:xfrm>
            <a:off x="149410" y="1814902"/>
            <a:ext cx="4572005" cy="64632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defRPr>
                <a:solidFill>
                  <a:srgbClr val="000000"/>
                </a:solidFill>
              </a:defRPr>
            </a:pPr>
            <a:r>
              <a:rPr lang="es-ES_tradnl" dirty="0" smtClean="0">
                <a:solidFill>
                  <a:srgbClr val="3C3C3B"/>
                </a:solidFill>
                <a:latin typeface="+mj-lt"/>
                <a:ea typeface="+mj-ea"/>
                <a:cs typeface="+mj-cs"/>
                <a:sym typeface="Helvetica Neue"/>
              </a:rPr>
              <a:t>Buscar en el</a:t>
            </a:r>
          </a:p>
          <a:p>
            <a:pPr lvl="0">
              <a:defRPr>
                <a:solidFill>
                  <a:srgbClr val="000000"/>
                </a:solidFill>
              </a:defRPr>
            </a:pPr>
            <a:r>
              <a:rPr lang="es-ES_tradnl" dirty="0" smtClean="0">
                <a:latin typeface="+mj-lt"/>
                <a:ea typeface="+mj-ea"/>
                <a:cs typeface="+mj-cs"/>
                <a:sym typeface="Helvetica Neue"/>
              </a:rPr>
              <a:t>cat</a:t>
            </a:r>
            <a:r>
              <a:rPr lang="es-ES_tradnl" dirty="0" smtClean="0">
                <a:latin typeface="+mj-lt"/>
                <a:ea typeface="+mj-ea"/>
                <a:cs typeface="+mj-cs"/>
                <a:sym typeface="Helvetica Neue"/>
              </a:rPr>
              <a:t>álogo</a:t>
            </a:r>
            <a:endParaRPr dirty="0">
              <a:solidFill>
                <a:srgbClr val="3C3C3B"/>
              </a:solidFill>
              <a:latin typeface="+mj-lt"/>
              <a:ea typeface="+mj-ea"/>
              <a:cs typeface="+mj-cs"/>
              <a:sym typeface="Helvetica Neue"/>
            </a:endParaRPr>
          </a:p>
        </p:txBody>
      </p:sp>
      <p:sp>
        <p:nvSpPr>
          <p:cNvPr id="369" name="Shape 369"/>
          <p:cNvSpPr/>
          <p:nvPr/>
        </p:nvSpPr>
        <p:spPr>
          <a:xfrm>
            <a:off x="149412" y="3903624"/>
            <a:ext cx="1828845" cy="14773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Helvetica Neue"/>
              </a:defRPr>
            </a:lvl1pPr>
          </a:lstStyle>
          <a:p>
            <a:pPr lvl="0">
              <a:defRPr>
                <a:solidFill>
                  <a:srgbClr val="000000"/>
                </a:solidFill>
              </a:defRPr>
            </a:pPr>
            <a:r>
              <a:rPr lang="es-ES_tradnl" dirty="0" smtClean="0">
                <a:solidFill>
                  <a:srgbClr val="3C3C3B"/>
                </a:solidFill>
              </a:rPr>
              <a:t>Si esta disponible se mostrar</a:t>
            </a:r>
            <a:r>
              <a:rPr lang="es-ES_tradnl" dirty="0" smtClean="0">
                <a:solidFill>
                  <a:srgbClr val="3C3C3B"/>
                </a:solidFill>
              </a:rPr>
              <a:t>á un icono de descarga</a:t>
            </a:r>
            <a:r>
              <a:rPr dirty="0" smtClean="0">
                <a:solidFill>
                  <a:srgbClr val="3C3C3B"/>
                </a:solidFill>
              </a:rPr>
              <a:t>:</a:t>
            </a:r>
            <a:endParaRPr dirty="0">
              <a:solidFill>
                <a:srgbClr val="3C3C3B"/>
              </a:solidFill>
            </a:endParaRPr>
          </a:p>
        </p:txBody>
      </p:sp>
      <p:sp>
        <p:nvSpPr>
          <p:cNvPr id="370" name="Shape 370"/>
          <p:cNvSpPr/>
          <p:nvPr/>
        </p:nvSpPr>
        <p:spPr>
          <a:xfrm>
            <a:off x="7464565" y="2827678"/>
            <a:ext cx="1574850" cy="14773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Helvetica Neue"/>
              </a:defRPr>
            </a:lvl1pPr>
          </a:lstStyle>
          <a:p>
            <a:pPr lvl="0">
              <a:defRPr>
                <a:solidFill>
                  <a:srgbClr val="000000"/>
                </a:solidFill>
              </a:defRPr>
            </a:pPr>
            <a:r>
              <a:rPr lang="es-ES_tradnl" dirty="0" smtClean="0">
                <a:solidFill>
                  <a:srgbClr val="3C3C3B"/>
                </a:solidFill>
              </a:rPr>
              <a:t>Guarda la nueva investigaci</a:t>
            </a:r>
            <a:r>
              <a:rPr lang="es-ES_tradnl" dirty="0" smtClean="0">
                <a:solidFill>
                  <a:srgbClr val="3C3C3B"/>
                </a:solidFill>
              </a:rPr>
              <a:t>ón en tu librería con un clic</a:t>
            </a:r>
            <a:endParaRPr dirty="0">
              <a:solidFill>
                <a:srgbClr val="3C3C3B"/>
              </a:solidFill>
            </a:endParaRPr>
          </a:p>
        </p:txBody>
      </p:sp>
      <p:pic>
        <p:nvPicPr>
          <p:cNvPr id="371" name="image87.png"/>
          <p:cNvPicPr/>
          <p:nvPr/>
        </p:nvPicPr>
        <p:blipFill>
          <a:blip r:embed="rId3">
            <a:extLst/>
          </a:blip>
          <a:stretch>
            <a:fillRect/>
          </a:stretch>
        </p:blipFill>
        <p:spPr>
          <a:xfrm>
            <a:off x="2082662" y="1902172"/>
            <a:ext cx="5047049" cy="3702352"/>
          </a:xfrm>
          <a:prstGeom prst="rect">
            <a:avLst/>
          </a:prstGeom>
          <a:ln w="12700">
            <a:miter lim="400000"/>
          </a:ln>
          <a:effectLst>
            <a:outerShdw blurRad="63500" rotWithShape="0">
              <a:srgbClr val="000000">
                <a:alpha val="39999"/>
              </a:srgbClr>
            </a:outerShdw>
          </a:effectLst>
        </p:spPr>
      </p:pic>
      <p:sp>
        <p:nvSpPr>
          <p:cNvPr id="372" name="Shape 372"/>
          <p:cNvSpPr/>
          <p:nvPr/>
        </p:nvSpPr>
        <p:spPr>
          <a:xfrm flipV="1">
            <a:off x="1417228" y="2360372"/>
            <a:ext cx="2063310"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373" name="Shape 373"/>
          <p:cNvSpPr/>
          <p:nvPr/>
        </p:nvSpPr>
        <p:spPr>
          <a:xfrm flipH="1">
            <a:off x="6865183" y="2628531"/>
            <a:ext cx="1260649"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374" name="Shape 374"/>
          <p:cNvSpPr/>
          <p:nvPr/>
        </p:nvSpPr>
        <p:spPr>
          <a:xfrm>
            <a:off x="1893222" y="4660531"/>
            <a:ext cx="1547909"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Tree>
    <p:extLst>
      <p:ext uri="{BB962C8B-B14F-4D97-AF65-F5344CB8AC3E}">
        <p14:creationId xmlns:p14="http://schemas.microsoft.com/office/powerpoint/2010/main" val="189134272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3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advAuto="0"/>
      <p:bldP spid="370"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p:cNvSpPr>
          <p:nvPr>
            <p:ph type="title"/>
          </p:nvPr>
        </p:nvSpPr>
        <p:spPr>
          <a:xfrm>
            <a:off x="457200" y="274638"/>
            <a:ext cx="8229600" cy="1143001"/>
          </a:xfrm>
          <a:prstGeom prst="rect">
            <a:avLst/>
          </a:prstGeom>
        </p:spPr>
        <p:txBody>
          <a:bodyPr>
            <a:normAutofit/>
          </a:bodyPr>
          <a:lstStyle>
            <a:lvl1pPr>
              <a:defRPr>
                <a:solidFill>
                  <a:srgbClr val="1E1E1D"/>
                </a:solidFill>
              </a:defRPr>
            </a:lvl1pPr>
          </a:lstStyle>
          <a:p>
            <a:pPr lvl="0">
              <a:defRPr sz="1800">
                <a:solidFill>
                  <a:srgbClr val="000000"/>
                </a:solidFill>
              </a:defRPr>
            </a:pPr>
            <a:r>
              <a:rPr lang="es-ES_tradnl" sz="4000" dirty="0" smtClean="0">
                <a:solidFill>
                  <a:srgbClr val="1E1E1D"/>
                </a:solidFill>
              </a:rPr>
              <a:t>Buscar en el cat</a:t>
            </a:r>
            <a:r>
              <a:rPr lang="es-ES_tradnl" sz="4000" dirty="0" smtClean="0">
                <a:solidFill>
                  <a:srgbClr val="1E1E1D"/>
                </a:solidFill>
              </a:rPr>
              <a:t>álogo en línea</a:t>
            </a:r>
            <a:endParaRPr sz="4000" dirty="0">
              <a:solidFill>
                <a:srgbClr val="1E1E1D"/>
              </a:solidFill>
            </a:endParaRPr>
          </a:p>
        </p:txBody>
      </p:sp>
      <p:pic>
        <p:nvPicPr>
          <p:cNvPr id="379" name="image88.png" descr="Screenshot 2014-03-14 10.18.22.png"/>
          <p:cNvPicPr/>
          <p:nvPr/>
        </p:nvPicPr>
        <p:blipFill>
          <a:blip r:embed="rId3">
            <a:extLst/>
          </a:blip>
          <a:stretch>
            <a:fillRect/>
          </a:stretch>
        </p:blipFill>
        <p:spPr>
          <a:xfrm>
            <a:off x="457200" y="1658471"/>
            <a:ext cx="5085535" cy="4270562"/>
          </a:xfrm>
          <a:prstGeom prst="rect">
            <a:avLst/>
          </a:prstGeom>
          <a:ln w="12700">
            <a:miter lim="400000"/>
          </a:ln>
          <a:effectLst>
            <a:outerShdw blurRad="63500" rotWithShape="0">
              <a:srgbClr val="000000">
                <a:alpha val="39999"/>
              </a:srgbClr>
            </a:outerShdw>
          </a:effectLst>
        </p:spPr>
      </p:pic>
      <p:sp>
        <p:nvSpPr>
          <p:cNvPr id="380" name="Shape 380"/>
          <p:cNvSpPr/>
          <p:nvPr/>
        </p:nvSpPr>
        <p:spPr>
          <a:xfrm>
            <a:off x="5752353" y="2553011"/>
            <a:ext cx="3287060" cy="203132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defRPr>
                <a:solidFill>
                  <a:srgbClr val="000000"/>
                </a:solidFill>
              </a:defRPr>
            </a:pPr>
            <a:r>
              <a:rPr lang="es-ES_tradnl" dirty="0" smtClean="0">
                <a:latin typeface="+mj-lt"/>
                <a:ea typeface="+mj-ea"/>
                <a:cs typeface="+mj-cs"/>
                <a:sym typeface="Helvetica Neue"/>
              </a:rPr>
              <a:t>Se puede realizar búsquedas avanzadas basadas o verlas por categor</a:t>
            </a:r>
            <a:r>
              <a:rPr lang="es-ES_tradnl" dirty="0" smtClean="0">
                <a:latin typeface="+mj-lt"/>
                <a:ea typeface="+mj-ea"/>
                <a:cs typeface="+mj-cs"/>
                <a:sym typeface="Helvetica Neue"/>
              </a:rPr>
              <a:t>í</a:t>
            </a:r>
            <a:r>
              <a:rPr lang="es-ES_tradnl" dirty="0" smtClean="0">
                <a:latin typeface="+mj-lt"/>
                <a:ea typeface="+mj-ea"/>
                <a:cs typeface="+mj-cs"/>
                <a:sym typeface="Helvetica Neue"/>
              </a:rPr>
              <a:t>as.</a:t>
            </a:r>
          </a:p>
          <a:p>
            <a:pPr lvl="0">
              <a:defRPr>
                <a:solidFill>
                  <a:srgbClr val="000000"/>
                </a:solidFill>
              </a:defRPr>
            </a:pPr>
            <a:endParaRPr dirty="0">
              <a:latin typeface="+mj-lt"/>
              <a:ea typeface="+mj-ea"/>
              <a:cs typeface="+mj-cs"/>
              <a:sym typeface="Helvetica Neue"/>
            </a:endParaRPr>
          </a:p>
          <a:p>
            <a:pPr lvl="0">
              <a:defRPr>
                <a:solidFill>
                  <a:srgbClr val="000000"/>
                </a:solidFill>
              </a:defRPr>
            </a:pPr>
            <a:r>
              <a:rPr lang="es-ES_tradnl" dirty="0" smtClean="0">
                <a:solidFill>
                  <a:srgbClr val="3C3C3B"/>
                </a:solidFill>
                <a:latin typeface="+mj-lt"/>
                <a:ea typeface="+mj-ea"/>
                <a:cs typeface="+mj-cs"/>
                <a:sym typeface="Helvetica Neue"/>
              </a:rPr>
              <a:t>Buscar las m</a:t>
            </a:r>
            <a:r>
              <a:rPr lang="es-ES_tradnl" dirty="0" smtClean="0">
                <a:solidFill>
                  <a:srgbClr val="3C3C3B"/>
                </a:solidFill>
                <a:latin typeface="+mj-lt"/>
                <a:ea typeface="+mj-ea"/>
                <a:cs typeface="+mj-cs"/>
                <a:sym typeface="Helvetica Neue"/>
              </a:rPr>
              <a:t>ás populares </a:t>
            </a:r>
            <a:r>
              <a:rPr lang="es-ES_tradnl" dirty="0" smtClean="0">
                <a:solidFill>
                  <a:srgbClr val="3C3C3B"/>
                </a:solidFill>
                <a:latin typeface="+mj-lt"/>
                <a:ea typeface="+mj-ea"/>
                <a:cs typeface="+mj-cs"/>
                <a:sym typeface="Helvetica Neue"/>
              </a:rPr>
              <a:t>investigaciones o las m</a:t>
            </a:r>
            <a:r>
              <a:rPr lang="es-ES_tradnl" dirty="0" smtClean="0">
                <a:solidFill>
                  <a:srgbClr val="3C3C3B"/>
                </a:solidFill>
                <a:latin typeface="+mj-lt"/>
                <a:ea typeface="+mj-ea"/>
                <a:cs typeface="+mj-cs"/>
                <a:sym typeface="Helvetica Neue"/>
              </a:rPr>
              <a:t>ás recientes</a:t>
            </a:r>
            <a:endParaRPr dirty="0">
              <a:solidFill>
                <a:srgbClr val="3C3C3B"/>
              </a:solidFill>
              <a:latin typeface="+mj-lt"/>
              <a:ea typeface="+mj-ea"/>
              <a:cs typeface="+mj-cs"/>
              <a:sym typeface="Helvetica Neue"/>
            </a:endParaRPr>
          </a:p>
        </p:txBody>
      </p:sp>
    </p:spTree>
    <p:extLst>
      <p:ext uri="{BB962C8B-B14F-4D97-AF65-F5344CB8AC3E}">
        <p14:creationId xmlns:p14="http://schemas.microsoft.com/office/powerpoint/2010/main" val="57213255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p:cNvSpPr>
          <p:nvPr>
            <p:ph type="title"/>
          </p:nvPr>
        </p:nvSpPr>
        <p:spPr>
          <a:xfrm>
            <a:off x="154547" y="274638"/>
            <a:ext cx="8796270" cy="1143001"/>
          </a:xfrm>
          <a:prstGeom prst="rect">
            <a:avLst/>
          </a:prstGeom>
        </p:spPr>
        <p:txBody>
          <a:bodyPr>
            <a:normAutofit fontScale="90000"/>
          </a:bodyPr>
          <a:lstStyle>
            <a:lvl1pPr>
              <a:defRPr>
                <a:solidFill>
                  <a:srgbClr val="1E1E1D"/>
                </a:solidFill>
              </a:defRPr>
            </a:lvl1pPr>
          </a:lstStyle>
          <a:p>
            <a:pPr lvl="0">
              <a:defRPr sz="1800">
                <a:solidFill>
                  <a:srgbClr val="000000"/>
                </a:solidFill>
              </a:defRPr>
            </a:pPr>
            <a:r>
              <a:rPr lang="es-ES_tradnl" sz="4000" smtClean="0">
                <a:solidFill>
                  <a:srgbClr val="1E1E1D"/>
                </a:solidFill>
              </a:rPr>
              <a:t>Agregar rápidamente </a:t>
            </a:r>
            <a:r>
              <a:rPr lang="es-ES_tradnl" sz="4000" dirty="0" smtClean="0">
                <a:solidFill>
                  <a:srgbClr val="1E1E1D"/>
                </a:solidFill>
              </a:rPr>
              <a:t>una </a:t>
            </a:r>
            <a:r>
              <a:rPr lang="es-ES_tradnl" sz="4000" smtClean="0">
                <a:solidFill>
                  <a:srgbClr val="1E1E1D"/>
                </a:solidFill>
              </a:rPr>
              <a:t>nueva referencia</a:t>
            </a:r>
            <a:endParaRPr sz="4000" dirty="0">
              <a:solidFill>
                <a:srgbClr val="1E1E1D"/>
              </a:solidFill>
            </a:endParaRPr>
          </a:p>
        </p:txBody>
      </p:sp>
      <p:pic>
        <p:nvPicPr>
          <p:cNvPr id="385" name="image89.png" descr="MWdiscAddPaper.png"/>
          <p:cNvPicPr/>
          <p:nvPr/>
        </p:nvPicPr>
        <p:blipFill>
          <a:blip r:embed="rId3">
            <a:extLst/>
          </a:blip>
          <a:stretch>
            <a:fillRect/>
          </a:stretch>
        </p:blipFill>
        <p:spPr>
          <a:xfrm>
            <a:off x="457200" y="1606084"/>
            <a:ext cx="5361043" cy="4385329"/>
          </a:xfrm>
          <a:prstGeom prst="rect">
            <a:avLst/>
          </a:prstGeom>
          <a:ln w="12700">
            <a:miter lim="400000"/>
          </a:ln>
          <a:effectLst>
            <a:outerShdw blurRad="63500" rotWithShape="0">
              <a:srgbClr val="000000">
                <a:alpha val="39999"/>
              </a:srgbClr>
            </a:outerShdw>
          </a:effectLst>
        </p:spPr>
      </p:pic>
      <p:sp>
        <p:nvSpPr>
          <p:cNvPr id="386" name="Shape 386"/>
          <p:cNvSpPr/>
          <p:nvPr/>
        </p:nvSpPr>
        <p:spPr>
          <a:xfrm>
            <a:off x="6499410" y="2233613"/>
            <a:ext cx="2644592" cy="175432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defRPr>
                <a:solidFill>
                  <a:srgbClr val="000000"/>
                </a:solidFill>
              </a:defRPr>
            </a:pPr>
            <a:r>
              <a:rPr lang="es-ES_tradnl" dirty="0" smtClean="0">
                <a:solidFill>
                  <a:srgbClr val="3C3C3B"/>
                </a:solidFill>
                <a:latin typeface="+mj-lt"/>
                <a:ea typeface="+mj-ea"/>
                <a:cs typeface="+mj-cs"/>
                <a:sym typeface="Helvetica Neue"/>
              </a:rPr>
              <a:t>Si el art</a:t>
            </a:r>
            <a:r>
              <a:rPr lang="es-ES_tradnl" dirty="0" smtClean="0">
                <a:solidFill>
                  <a:srgbClr val="3C3C3B"/>
                </a:solidFill>
                <a:latin typeface="+mj-lt"/>
                <a:ea typeface="+mj-ea"/>
                <a:cs typeface="+mj-cs"/>
                <a:sym typeface="Helvetica Neue"/>
              </a:rPr>
              <a:t>ículo es gratuito,</a:t>
            </a:r>
            <a:r>
              <a:rPr lang="es-ES_tradnl" dirty="0" smtClean="0">
                <a:solidFill>
                  <a:srgbClr val="3C3C3B"/>
                </a:solidFill>
                <a:latin typeface="+mj-lt"/>
                <a:ea typeface="+mj-ea"/>
                <a:cs typeface="+mj-cs"/>
                <a:sym typeface="Helvetica Neue"/>
              </a:rPr>
              <a:t> con un solo clic se lo puede agregar a la librer</a:t>
            </a:r>
            <a:r>
              <a:rPr lang="es-ES_tradnl" dirty="0" smtClean="0">
                <a:solidFill>
                  <a:srgbClr val="3C3C3B"/>
                </a:solidFill>
                <a:latin typeface="+mj-lt"/>
                <a:ea typeface="+mj-ea"/>
                <a:cs typeface="+mj-cs"/>
                <a:sym typeface="Helvetica Neue"/>
              </a:rPr>
              <a:t>ía</a:t>
            </a:r>
            <a:endParaRPr dirty="0">
              <a:latin typeface="Calibri"/>
              <a:ea typeface="Calibri"/>
              <a:cs typeface="Calibri"/>
              <a:sym typeface="Calibri"/>
            </a:endParaRPr>
          </a:p>
          <a:p>
            <a:pPr lvl="0">
              <a:defRPr>
                <a:solidFill>
                  <a:srgbClr val="000000"/>
                </a:solidFill>
              </a:defRPr>
            </a:pPr>
            <a:endParaRPr dirty="0">
              <a:latin typeface="+mj-lt"/>
              <a:ea typeface="+mj-ea"/>
              <a:cs typeface="+mj-cs"/>
              <a:sym typeface="Helvetica Neue"/>
            </a:endParaRPr>
          </a:p>
          <a:p>
            <a:pPr lvl="0">
              <a:defRPr>
                <a:solidFill>
                  <a:srgbClr val="000000"/>
                </a:solidFill>
              </a:defRPr>
            </a:pPr>
            <a:endParaRPr dirty="0">
              <a:latin typeface="+mj-lt"/>
              <a:ea typeface="+mj-ea"/>
              <a:cs typeface="+mj-cs"/>
              <a:sym typeface="Helvetica Neue"/>
            </a:endParaRPr>
          </a:p>
        </p:txBody>
      </p:sp>
    </p:spTree>
    <p:extLst>
      <p:ext uri="{BB962C8B-B14F-4D97-AF65-F5344CB8AC3E}">
        <p14:creationId xmlns:p14="http://schemas.microsoft.com/office/powerpoint/2010/main" val="59701043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a:spLocks noGrp="1"/>
          </p:cNvSpPr>
          <p:nvPr>
            <p:ph type="title"/>
          </p:nvPr>
        </p:nvSpPr>
        <p:spPr>
          <a:xfrm>
            <a:off x="457200" y="274638"/>
            <a:ext cx="8229600" cy="1143001"/>
          </a:xfrm>
          <a:prstGeom prst="rect">
            <a:avLst/>
          </a:prstGeom>
        </p:spPr>
        <p:txBody>
          <a:bodyPr/>
          <a:lstStyle>
            <a:lvl1pPr>
              <a:defRPr>
                <a:solidFill>
                  <a:srgbClr val="1E1E1D"/>
                </a:solidFill>
              </a:defRPr>
            </a:lvl1pPr>
          </a:lstStyle>
          <a:p>
            <a:pPr lvl="0">
              <a:defRPr sz="1800">
                <a:solidFill>
                  <a:srgbClr val="000000"/>
                </a:solidFill>
              </a:defRPr>
            </a:pPr>
            <a:r>
              <a:rPr lang="es-ES_tradnl" sz="4000" dirty="0" smtClean="0">
                <a:solidFill>
                  <a:srgbClr val="1E1E1D"/>
                </a:solidFill>
              </a:rPr>
              <a:t>Obteniendo estad</a:t>
            </a:r>
            <a:r>
              <a:rPr lang="es-ES_tradnl" sz="4000" dirty="0" smtClean="0">
                <a:solidFill>
                  <a:srgbClr val="1E1E1D"/>
                </a:solidFill>
              </a:rPr>
              <a:t>ísticas</a:t>
            </a:r>
            <a:endParaRPr sz="4000" dirty="0">
              <a:solidFill>
                <a:srgbClr val="1E1E1D"/>
              </a:solidFill>
            </a:endParaRPr>
          </a:p>
        </p:txBody>
      </p:sp>
      <p:pic>
        <p:nvPicPr>
          <p:cNvPr id="391" name="image90.png" descr="MWdiscAddPaper.png"/>
          <p:cNvPicPr/>
          <p:nvPr/>
        </p:nvPicPr>
        <p:blipFill>
          <a:blip r:embed="rId3">
            <a:extLst/>
          </a:blip>
          <a:stretch>
            <a:fillRect/>
          </a:stretch>
        </p:blipFill>
        <p:spPr>
          <a:xfrm>
            <a:off x="448732" y="1625793"/>
            <a:ext cx="5361045" cy="4026955"/>
          </a:xfrm>
          <a:prstGeom prst="rect">
            <a:avLst/>
          </a:prstGeom>
          <a:ln w="12700">
            <a:miter lim="400000"/>
          </a:ln>
          <a:effectLst>
            <a:outerShdw blurRad="38100" dist="20000" dir="5400000" rotWithShape="0">
              <a:srgbClr val="000000">
                <a:alpha val="38000"/>
              </a:srgbClr>
            </a:outerShdw>
          </a:effectLst>
        </p:spPr>
      </p:pic>
      <p:sp>
        <p:nvSpPr>
          <p:cNvPr id="392" name="Shape 392"/>
          <p:cNvSpPr/>
          <p:nvPr/>
        </p:nvSpPr>
        <p:spPr>
          <a:xfrm>
            <a:off x="6215529" y="3260095"/>
            <a:ext cx="2749179" cy="23083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defRPr>
                <a:solidFill>
                  <a:srgbClr val="000000"/>
                </a:solidFill>
              </a:defRPr>
            </a:pPr>
            <a:endParaRPr dirty="0">
              <a:latin typeface="+mj-lt"/>
              <a:ea typeface="+mj-ea"/>
              <a:cs typeface="+mj-cs"/>
              <a:sym typeface="Helvetica Neue"/>
            </a:endParaRPr>
          </a:p>
          <a:p>
            <a:pPr lvl="0">
              <a:defRPr>
                <a:solidFill>
                  <a:srgbClr val="000000"/>
                </a:solidFill>
              </a:defRPr>
            </a:pPr>
            <a:endParaRPr dirty="0">
              <a:latin typeface="+mj-lt"/>
              <a:ea typeface="+mj-ea"/>
              <a:cs typeface="+mj-cs"/>
              <a:sym typeface="Helvetica Neue"/>
            </a:endParaRPr>
          </a:p>
          <a:p>
            <a:pPr lvl="0">
              <a:defRPr>
                <a:solidFill>
                  <a:srgbClr val="000000"/>
                </a:solidFill>
              </a:defRPr>
            </a:pPr>
            <a:endParaRPr dirty="0">
              <a:latin typeface="+mj-lt"/>
              <a:ea typeface="+mj-ea"/>
              <a:cs typeface="+mj-cs"/>
              <a:sym typeface="Helvetica Neue"/>
            </a:endParaRPr>
          </a:p>
          <a:p>
            <a:pPr lvl="0">
              <a:defRPr>
                <a:solidFill>
                  <a:srgbClr val="000000"/>
                </a:solidFill>
              </a:defRPr>
            </a:pPr>
            <a:endParaRPr dirty="0">
              <a:latin typeface="+mj-lt"/>
              <a:ea typeface="+mj-ea"/>
              <a:cs typeface="+mj-cs"/>
              <a:sym typeface="Helvetica Neue"/>
            </a:endParaRPr>
          </a:p>
          <a:p>
            <a:pPr lvl="0">
              <a:defRPr>
                <a:solidFill>
                  <a:srgbClr val="000000"/>
                </a:solidFill>
              </a:defRPr>
            </a:pPr>
            <a:endParaRPr dirty="0">
              <a:latin typeface="+mj-lt"/>
              <a:ea typeface="+mj-ea"/>
              <a:cs typeface="+mj-cs"/>
              <a:sym typeface="Helvetica Neue"/>
            </a:endParaRPr>
          </a:p>
          <a:p>
            <a:pPr lvl="0">
              <a:defRPr>
                <a:solidFill>
                  <a:srgbClr val="000000"/>
                </a:solidFill>
              </a:defRPr>
            </a:pPr>
            <a:r>
              <a:rPr lang="es-ES_tradnl" dirty="0" smtClean="0">
                <a:solidFill>
                  <a:srgbClr val="3C3C3B"/>
                </a:solidFill>
                <a:latin typeface="+mj-lt"/>
                <a:ea typeface="+mj-ea"/>
                <a:cs typeface="+mj-cs"/>
                <a:sym typeface="Helvetica Neue"/>
              </a:rPr>
              <a:t>Ayuda a conocer como y quien esta utilizando cada art</a:t>
            </a:r>
            <a:r>
              <a:rPr lang="es-ES_tradnl" dirty="0" smtClean="0">
                <a:solidFill>
                  <a:srgbClr val="3C3C3B"/>
                </a:solidFill>
                <a:latin typeface="+mj-lt"/>
                <a:ea typeface="+mj-ea"/>
                <a:cs typeface="+mj-cs"/>
                <a:sym typeface="Helvetica Neue"/>
              </a:rPr>
              <a:t>ículo</a:t>
            </a:r>
            <a:endParaRPr dirty="0">
              <a:solidFill>
                <a:srgbClr val="3C3C3B"/>
              </a:solidFill>
              <a:latin typeface="+mj-lt"/>
              <a:ea typeface="+mj-ea"/>
              <a:cs typeface="+mj-cs"/>
              <a:sym typeface="Helvetica Neue"/>
            </a:endParaRPr>
          </a:p>
        </p:txBody>
      </p:sp>
      <p:pic>
        <p:nvPicPr>
          <p:cNvPr id="393" name="image91.png" descr="Screenshot 2014-04-22 10.15.14.png"/>
          <p:cNvPicPr/>
          <p:nvPr/>
        </p:nvPicPr>
        <p:blipFill>
          <a:blip r:embed="rId4">
            <a:extLst/>
          </a:blip>
          <a:stretch>
            <a:fillRect/>
          </a:stretch>
        </p:blipFill>
        <p:spPr>
          <a:xfrm>
            <a:off x="6215529" y="1110348"/>
            <a:ext cx="2660367" cy="3161272"/>
          </a:xfrm>
          <a:prstGeom prst="rect">
            <a:avLst/>
          </a:prstGeom>
          <a:ln w="12700">
            <a:miter lim="400000"/>
          </a:ln>
        </p:spPr>
      </p:pic>
    </p:spTree>
    <p:extLst>
      <p:ext uri="{BB962C8B-B14F-4D97-AF65-F5344CB8AC3E}">
        <p14:creationId xmlns:p14="http://schemas.microsoft.com/office/powerpoint/2010/main" val="98412422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a:spLocks noGrp="1"/>
          </p:cNvSpPr>
          <p:nvPr>
            <p:ph type="title"/>
          </p:nvPr>
        </p:nvSpPr>
        <p:spPr>
          <a:xfrm>
            <a:off x="457200" y="274638"/>
            <a:ext cx="8229600" cy="1143001"/>
          </a:xfrm>
          <a:prstGeom prst="rect">
            <a:avLst/>
          </a:prstGeom>
        </p:spPr>
        <p:txBody>
          <a:bodyPr/>
          <a:lstStyle>
            <a:lvl1pPr>
              <a:defRPr>
                <a:solidFill>
                  <a:srgbClr val="1E1E1D"/>
                </a:solidFill>
              </a:defRPr>
            </a:lvl1pPr>
          </a:lstStyle>
          <a:p>
            <a:pPr lvl="0">
              <a:defRPr sz="1800">
                <a:solidFill>
                  <a:srgbClr val="000000"/>
                </a:solidFill>
              </a:defRPr>
            </a:pPr>
            <a:r>
              <a:rPr lang="es-ES_tradnl" sz="4000" dirty="0" smtClean="0">
                <a:solidFill>
                  <a:srgbClr val="1E1E1D"/>
                </a:solidFill>
              </a:rPr>
              <a:t>Documentos relacionados</a:t>
            </a:r>
            <a:endParaRPr sz="4000" dirty="0">
              <a:solidFill>
                <a:srgbClr val="1E1E1D"/>
              </a:solidFill>
            </a:endParaRPr>
          </a:p>
        </p:txBody>
      </p:sp>
      <p:pic>
        <p:nvPicPr>
          <p:cNvPr id="398" name="image92.png" descr="Screenshot 2014-04-16 17.28.16.png"/>
          <p:cNvPicPr/>
          <p:nvPr/>
        </p:nvPicPr>
        <p:blipFill>
          <a:blip r:embed="rId3">
            <a:extLst/>
          </a:blip>
          <a:stretch>
            <a:fillRect/>
          </a:stretch>
        </p:blipFill>
        <p:spPr>
          <a:xfrm>
            <a:off x="185224" y="1833584"/>
            <a:ext cx="4277632" cy="2707415"/>
          </a:xfrm>
          <a:prstGeom prst="rect">
            <a:avLst/>
          </a:prstGeom>
          <a:ln w="12700">
            <a:miter lim="400000"/>
          </a:ln>
          <a:effectLst>
            <a:outerShdw blurRad="38100" dist="20000" dir="5400000" rotWithShape="0">
              <a:srgbClr val="000000">
                <a:alpha val="38000"/>
              </a:srgbClr>
            </a:outerShdw>
          </a:effectLst>
        </p:spPr>
      </p:pic>
      <p:pic>
        <p:nvPicPr>
          <p:cNvPr id="399" name="image93.png" descr="Screenshot 2014-04-22 10.10.44.png"/>
          <p:cNvPicPr/>
          <p:nvPr/>
        </p:nvPicPr>
        <p:blipFill>
          <a:blip r:embed="rId4">
            <a:extLst/>
          </a:blip>
          <a:srcRect t="3892"/>
          <a:stretch>
            <a:fillRect/>
          </a:stretch>
        </p:blipFill>
        <p:spPr>
          <a:xfrm>
            <a:off x="4701225" y="3527669"/>
            <a:ext cx="4270458" cy="2699920"/>
          </a:xfrm>
          <a:prstGeom prst="rect">
            <a:avLst/>
          </a:prstGeom>
          <a:ln w="12700">
            <a:miter lim="400000"/>
          </a:ln>
          <a:effectLst>
            <a:outerShdw blurRad="38100" dist="20000" dir="5400000" rotWithShape="0">
              <a:srgbClr val="000000">
                <a:alpha val="38000"/>
              </a:srgbClr>
            </a:outerShdw>
          </a:effectLst>
        </p:spPr>
      </p:pic>
      <p:sp>
        <p:nvSpPr>
          <p:cNvPr id="400" name="Shape 400"/>
          <p:cNvSpPr/>
          <p:nvPr/>
        </p:nvSpPr>
        <p:spPr>
          <a:xfrm>
            <a:off x="135889" y="5004530"/>
            <a:ext cx="4572005" cy="120032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lvl="0" indent="-342900">
              <a:buClr>
                <a:srgbClr val="3C3C3B"/>
              </a:buClr>
              <a:buSzPct val="100000"/>
              <a:buFont typeface="Helvetica Neue"/>
              <a:buAutoNum type="arabicPeriod"/>
              <a:defRPr>
                <a:solidFill>
                  <a:srgbClr val="000000"/>
                </a:solidFill>
              </a:defRPr>
            </a:pPr>
            <a:r>
              <a:rPr lang="es-ES_tradnl" dirty="0" smtClean="0">
                <a:solidFill>
                  <a:srgbClr val="3C3C3B"/>
                </a:solidFill>
                <a:latin typeface="+mj-lt"/>
                <a:ea typeface="+mj-ea"/>
                <a:cs typeface="+mj-cs"/>
                <a:sym typeface="Helvetica Neue"/>
              </a:rPr>
              <a:t>Seleccionar dos o m</a:t>
            </a:r>
            <a:r>
              <a:rPr lang="es-ES_tradnl" dirty="0" smtClean="0">
                <a:solidFill>
                  <a:srgbClr val="3C3C3B"/>
                </a:solidFill>
                <a:latin typeface="+mj-lt"/>
                <a:ea typeface="+mj-ea"/>
                <a:cs typeface="+mj-cs"/>
                <a:sym typeface="Helvetica Neue"/>
              </a:rPr>
              <a:t>ás artículos</a:t>
            </a:r>
            <a:endParaRPr dirty="0">
              <a:latin typeface="Calibri"/>
              <a:ea typeface="Calibri"/>
              <a:cs typeface="Calibri"/>
              <a:sym typeface="Calibri"/>
            </a:endParaRPr>
          </a:p>
          <a:p>
            <a:pPr marL="342900" lvl="0" indent="-342900">
              <a:buClr>
                <a:srgbClr val="3C3C3B"/>
              </a:buClr>
              <a:buSzPct val="100000"/>
              <a:buFont typeface="Helvetica Neue"/>
              <a:buAutoNum type="arabicPeriod"/>
              <a:defRPr>
                <a:solidFill>
                  <a:srgbClr val="000000"/>
                </a:solidFill>
              </a:defRPr>
            </a:pPr>
            <a:r>
              <a:rPr dirty="0" smtClean="0">
                <a:solidFill>
                  <a:srgbClr val="3C3C3B"/>
                </a:solidFill>
                <a:latin typeface="+mj-lt"/>
                <a:ea typeface="+mj-ea"/>
                <a:cs typeface="+mj-cs"/>
                <a:sym typeface="Helvetica Neue"/>
              </a:rPr>
              <a:t>Clic </a:t>
            </a:r>
            <a:r>
              <a:rPr dirty="0">
                <a:solidFill>
                  <a:srgbClr val="3C3C3B"/>
                </a:solidFill>
                <a:latin typeface="+mj-lt"/>
                <a:ea typeface="+mj-ea"/>
                <a:cs typeface="+mj-cs"/>
                <a:sym typeface="Helvetica Neue"/>
              </a:rPr>
              <a:t>‘Related Documents’</a:t>
            </a:r>
            <a:endParaRPr dirty="0">
              <a:latin typeface="Calibri"/>
              <a:ea typeface="Calibri"/>
              <a:cs typeface="Calibri"/>
              <a:sym typeface="Calibri"/>
            </a:endParaRPr>
          </a:p>
          <a:p>
            <a:pPr marL="342900" lvl="0" indent="-342900">
              <a:buClr>
                <a:srgbClr val="3C3C3B"/>
              </a:buClr>
              <a:buSzPct val="100000"/>
              <a:buFont typeface="Helvetica Neue"/>
              <a:buAutoNum type="arabicPeriod"/>
              <a:defRPr>
                <a:solidFill>
                  <a:srgbClr val="000000"/>
                </a:solidFill>
              </a:defRPr>
            </a:pPr>
            <a:r>
              <a:rPr lang="es-ES_tradnl" dirty="0" smtClean="0">
                <a:solidFill>
                  <a:srgbClr val="3C3C3B"/>
                </a:solidFill>
                <a:latin typeface="+mj-lt"/>
                <a:ea typeface="+mj-ea"/>
                <a:cs typeface="+mj-cs"/>
                <a:sym typeface="Helvetica Neue"/>
              </a:rPr>
              <a:t>Recibe recomendaciones personalizadas</a:t>
            </a:r>
            <a:endParaRPr dirty="0">
              <a:solidFill>
                <a:srgbClr val="3C3C3B"/>
              </a:solidFill>
              <a:latin typeface="+mj-lt"/>
              <a:ea typeface="+mj-ea"/>
              <a:cs typeface="+mj-cs"/>
              <a:sym typeface="Helvetica Neue"/>
            </a:endParaRPr>
          </a:p>
        </p:txBody>
      </p:sp>
      <p:sp>
        <p:nvSpPr>
          <p:cNvPr id="401" name="Shape 401"/>
          <p:cNvSpPr/>
          <p:nvPr/>
        </p:nvSpPr>
        <p:spPr>
          <a:xfrm>
            <a:off x="3694877" y="2409092"/>
            <a:ext cx="3060180" cy="998981"/>
          </a:xfrm>
          <a:custGeom>
            <a:avLst/>
            <a:gdLst/>
            <a:ahLst/>
            <a:cxnLst>
              <a:cxn ang="0">
                <a:pos x="wd2" y="hd2"/>
              </a:cxn>
              <a:cxn ang="5400000">
                <a:pos x="wd2" y="hd2"/>
              </a:cxn>
              <a:cxn ang="10800000">
                <a:pos x="wd2" y="hd2"/>
              </a:cxn>
              <a:cxn ang="16200000">
                <a:pos x="wd2" y="hd2"/>
              </a:cxn>
            </a:cxnLst>
            <a:rect l="0" t="0" r="r" b="b"/>
            <a:pathLst>
              <a:path w="21600" h="17457" extrusionOk="0">
                <a:moveTo>
                  <a:pt x="0" y="3748"/>
                </a:moveTo>
                <a:cubicBezTo>
                  <a:pt x="11339" y="-4143"/>
                  <a:pt x="18539" y="427"/>
                  <a:pt x="21600" y="17457"/>
                </a:cubicBezTo>
              </a:path>
            </a:pathLst>
          </a:custGeom>
          <a:ln w="38100" cap="rnd">
            <a:solidFill>
              <a:srgbClr val="880F19"/>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a:latin typeface="Calibri"/>
                <a:ea typeface="Calibri"/>
                <a:cs typeface="Calibri"/>
                <a:sym typeface="Calibri"/>
              </a:defRPr>
            </a:pPr>
            <a:endParaRPr/>
          </a:p>
        </p:txBody>
      </p:sp>
    </p:spTree>
    <p:extLst>
      <p:ext uri="{BB962C8B-B14F-4D97-AF65-F5344CB8AC3E}">
        <p14:creationId xmlns:p14="http://schemas.microsoft.com/office/powerpoint/2010/main" val="1259577690"/>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sldNum" sz="quarter" idx="2"/>
          </p:nvPr>
        </p:nvSpPr>
        <p:spPr>
          <a:xfrm>
            <a:off x="6553200" y="6278071"/>
            <a:ext cx="2133600" cy="243843"/>
          </a:xfrm>
          <a:prstGeom prst="rect">
            <a:avLst/>
          </a:prstGeom>
          <a:extLst>
            <a:ext uri="{C572A759-6A51-4108-AA02-DFA0A04FC94B}">
              <ma14:wrappingTextBoxFlag xmlns:ma14="http://schemas.microsoft.com/office/mac/drawingml/2011/main" val="1"/>
            </a:ext>
          </a:extLst>
        </p:spPr>
        <p:txBody>
          <a:bodyPr lIns="0" tIns="0" rIns="0" bIns="0">
            <a:normAutofit/>
          </a:bodyPr>
          <a:lstStyle>
            <a:lvl1pPr defTabSz="448055">
              <a:defRPr sz="900"/>
            </a:lvl1pPr>
          </a:lstStyle>
          <a:p>
            <a:pPr lvl="0">
              <a:defRPr sz="1800">
                <a:solidFill>
                  <a:srgbClr val="000000"/>
                </a:solidFill>
              </a:defRPr>
            </a:pPr>
            <a:fld id="{86CB4B4D-7CA3-9044-876B-883B54F8677D}" type="slidenum">
              <a:rPr sz="900">
                <a:solidFill>
                  <a:srgbClr val="8F8F8F"/>
                </a:solidFill>
              </a:rPr>
              <a:t>45</a:t>
            </a:fld>
            <a:endParaRPr sz="900">
              <a:solidFill>
                <a:srgbClr val="8F8F8F"/>
              </a:solidFill>
            </a:endParaRPr>
          </a:p>
        </p:txBody>
      </p:sp>
      <p:pic>
        <p:nvPicPr>
          <p:cNvPr id="412" name="image95.png"/>
          <p:cNvPicPr/>
          <p:nvPr/>
        </p:nvPicPr>
        <p:blipFill>
          <a:blip r:embed="rId3">
            <a:extLst/>
          </a:blip>
          <a:stretch>
            <a:fillRect/>
          </a:stretch>
        </p:blipFill>
        <p:spPr>
          <a:xfrm>
            <a:off x="1606350" y="1636328"/>
            <a:ext cx="5931431" cy="3892751"/>
          </a:xfrm>
          <a:prstGeom prst="rect">
            <a:avLst/>
          </a:prstGeom>
          <a:ln w="12700">
            <a:miter lim="400000"/>
          </a:ln>
        </p:spPr>
      </p:pic>
      <p:sp>
        <p:nvSpPr>
          <p:cNvPr id="413" name="Shape 413"/>
          <p:cNvSpPr>
            <a:spLocks noGrp="1"/>
          </p:cNvSpPr>
          <p:nvPr>
            <p:ph type="title"/>
          </p:nvPr>
        </p:nvSpPr>
        <p:spPr>
          <a:xfrm>
            <a:off x="457200" y="274638"/>
            <a:ext cx="8229600" cy="1143001"/>
          </a:xfrm>
          <a:prstGeom prst="rect">
            <a:avLst/>
          </a:prstGeom>
        </p:spPr>
        <p:txBody>
          <a:bodyPr lIns="0" tIns="0" rIns="0" bIns="0"/>
          <a:lstStyle>
            <a:lvl1pPr>
              <a:defRPr sz="4000">
                <a:solidFill>
                  <a:srgbClr val="1E1E1D"/>
                </a:solidFill>
              </a:defRPr>
            </a:lvl1pPr>
          </a:lstStyle>
          <a:p>
            <a:pPr lvl="0">
              <a:defRPr sz="1800">
                <a:solidFill>
                  <a:srgbClr val="000000"/>
                </a:solidFill>
              </a:defRPr>
            </a:pPr>
            <a:r>
              <a:rPr lang="es-ES_tradnl" sz="4000" dirty="0" smtClean="0">
                <a:solidFill>
                  <a:srgbClr val="1E1E1D"/>
                </a:solidFill>
              </a:rPr>
              <a:t>Recursos</a:t>
            </a:r>
            <a:endParaRPr sz="4000" dirty="0">
              <a:solidFill>
                <a:srgbClr val="1E1E1D"/>
              </a:solidFill>
            </a:endParaRPr>
          </a:p>
        </p:txBody>
      </p:sp>
      <p:sp>
        <p:nvSpPr>
          <p:cNvPr id="414" name="Shape 414"/>
          <p:cNvSpPr>
            <a:spLocks noGrp="1"/>
          </p:cNvSpPr>
          <p:nvPr>
            <p:ph type="body" idx="1"/>
          </p:nvPr>
        </p:nvSpPr>
        <p:spPr>
          <a:xfrm>
            <a:off x="457200" y="5609590"/>
            <a:ext cx="8229600" cy="587774"/>
          </a:xfrm>
          <a:prstGeom prst="rect">
            <a:avLst/>
          </a:prstGeom>
        </p:spPr>
        <p:txBody>
          <a:bodyPr lIns="0" tIns="0" rIns="0" bIns="0"/>
          <a:lstStyle>
            <a:lvl1pPr algn="ctr">
              <a:spcBef>
                <a:spcPts val="600"/>
              </a:spcBef>
              <a:defRPr sz="2700">
                <a:solidFill>
                  <a:srgbClr val="000000"/>
                </a:solidFill>
                <a:hlinkClick r:id="rId4"/>
              </a:defRPr>
            </a:lvl1pPr>
          </a:lstStyle>
          <a:p>
            <a:pPr lvl="0">
              <a:defRPr sz="1800"/>
            </a:pPr>
            <a:r>
              <a:rPr sz="2700">
                <a:hlinkClick r:id="rId4"/>
              </a:rPr>
              <a:t>http://community.mendeley.com/guides</a:t>
            </a:r>
          </a:p>
        </p:txBody>
      </p:sp>
    </p:spTree>
    <p:extLst>
      <p:ext uri="{BB962C8B-B14F-4D97-AF65-F5344CB8AC3E}">
        <p14:creationId xmlns:p14="http://schemas.microsoft.com/office/powerpoint/2010/main" val="1403938270"/>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p:cNvSpPr>
          <p:nvPr>
            <p:ph type="sldNum" sz="quarter" idx="2"/>
          </p:nvPr>
        </p:nvSpPr>
        <p:spPr>
          <a:xfrm>
            <a:off x="6553200" y="6278071"/>
            <a:ext cx="2133600" cy="243843"/>
          </a:xfrm>
          <a:prstGeom prst="rect">
            <a:avLst/>
          </a:prstGeom>
          <a:extLst>
            <a:ext uri="{C572A759-6A51-4108-AA02-DFA0A04FC94B}">
              <ma14:wrappingTextBoxFlag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000">
                <a:solidFill>
                  <a:srgbClr val="8F8F8F"/>
                </a:solidFill>
              </a:rPr>
              <a:t>46</a:t>
            </a:fld>
            <a:endParaRPr sz="1000">
              <a:solidFill>
                <a:srgbClr val="8F8F8F"/>
              </a:solidFill>
            </a:endParaRPr>
          </a:p>
        </p:txBody>
      </p:sp>
      <p:sp>
        <p:nvSpPr>
          <p:cNvPr id="429" name="Shape 429"/>
          <p:cNvSpPr>
            <a:spLocks noGrp="1"/>
          </p:cNvSpPr>
          <p:nvPr>
            <p:ph type="title"/>
          </p:nvPr>
        </p:nvSpPr>
        <p:spPr>
          <a:xfrm>
            <a:off x="457200" y="1587820"/>
            <a:ext cx="8229600" cy="2465921"/>
          </a:xfrm>
          <a:prstGeom prst="rect">
            <a:avLst/>
          </a:prstGeom>
        </p:spPr>
        <p:txBody>
          <a:bodyPr lIns="0" tIns="0" rIns="0" bIns="0"/>
          <a:lstStyle/>
          <a:p>
            <a:pPr lvl="0">
              <a:defRPr sz="1800">
                <a:solidFill>
                  <a:srgbClr val="000000"/>
                </a:solidFill>
              </a:defRPr>
            </a:pPr>
            <a:r>
              <a:rPr lang="es-ES_tradnl" sz="4000" dirty="0" smtClean="0">
                <a:solidFill>
                  <a:srgbClr val="1E1E1E"/>
                </a:solidFill>
              </a:rPr>
              <a:t>Gracias</a:t>
            </a:r>
            <a:r>
              <a:rPr sz="4000" dirty="0" smtClean="0">
                <a:solidFill>
                  <a:srgbClr val="1E1E1E"/>
                </a:solidFill>
              </a:rPr>
              <a:t>!</a:t>
            </a:r>
            <a:endParaRPr sz="4000" dirty="0">
              <a:solidFill>
                <a:srgbClr val="1E1E1E"/>
              </a:solidFill>
            </a:endParaRPr>
          </a:p>
        </p:txBody>
      </p:sp>
    </p:spTree>
    <p:extLst>
      <p:ext uri="{BB962C8B-B14F-4D97-AF65-F5344CB8AC3E}">
        <p14:creationId xmlns:p14="http://schemas.microsoft.com/office/powerpoint/2010/main" val="836802671"/>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Solución</a:t>
            </a:r>
            <a:endParaRPr lang="en-US" dirty="0"/>
          </a:p>
        </p:txBody>
      </p:sp>
      <p:sp>
        <p:nvSpPr>
          <p:cNvPr id="3" name="Text Placeholder 2"/>
          <p:cNvSpPr>
            <a:spLocks noGrp="1"/>
          </p:cNvSpPr>
          <p:nvPr>
            <p:ph type="body" idx="1"/>
          </p:nvPr>
        </p:nvSpPr>
        <p:spPr>
          <a:xfrm>
            <a:off x="4776952" y="1600200"/>
            <a:ext cx="4038600" cy="2376276"/>
          </a:xfrm>
        </p:spPr>
        <p:txBody>
          <a:bodyPr/>
          <a:lstStyle/>
          <a:p>
            <a:r>
              <a:rPr lang="es-ES_tradnl" dirty="0" smtClean="0"/>
              <a:t>Nuevas Herramientas de software han surgido para facilitar todo este proceso.</a:t>
            </a:r>
          </a:p>
          <a:p>
            <a:r>
              <a:rPr lang="es-ES_tradnl" dirty="0" smtClean="0"/>
              <a:t>Permiten acceso desde cualquier sitio / dispositivo.</a:t>
            </a:r>
          </a:p>
          <a:p>
            <a:r>
              <a:rPr lang="es-ES_tradnl" dirty="0" smtClean="0"/>
              <a:t>Trabajo colectivo.</a:t>
            </a:r>
            <a:endParaRPr lang="es-ES_tradnl"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250" y="1600200"/>
            <a:ext cx="4013550" cy="237627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0533" y="4241943"/>
            <a:ext cx="2465946" cy="100464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250" y="4241943"/>
            <a:ext cx="2828510" cy="629601"/>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6252" y="4241943"/>
            <a:ext cx="1852058" cy="1472742"/>
          </a:xfrm>
          <a:prstGeom prst="rect">
            <a:avLst/>
          </a:prstGeom>
        </p:spPr>
      </p:pic>
      <p:sp>
        <p:nvSpPr>
          <p:cNvPr id="8" name="Text Placeholder 2"/>
          <p:cNvSpPr txBox="1">
            <a:spLocks/>
          </p:cNvSpPr>
          <p:nvPr/>
        </p:nvSpPr>
        <p:spPr>
          <a:xfrm>
            <a:off x="482248" y="5883166"/>
            <a:ext cx="8333303" cy="50186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lvl1pPr marL="177800" indent="-177800" defTabSz="457200">
              <a:spcBef>
                <a:spcPts val="400"/>
              </a:spcBef>
              <a:buSzPct val="100000"/>
              <a:buFont typeface="Arial"/>
              <a:buChar char="•"/>
              <a:defRPr>
                <a:solidFill>
                  <a:srgbClr val="3C3C3B"/>
                </a:solidFill>
                <a:latin typeface="+mj-lt"/>
                <a:ea typeface="+mj-ea"/>
                <a:cs typeface="+mj-cs"/>
                <a:sym typeface="Helvetica Neue"/>
              </a:defRPr>
            </a:lvl1pPr>
            <a:lvl2pPr marL="541337" indent="-269875" defTabSz="457200">
              <a:spcBef>
                <a:spcPts val="400"/>
              </a:spcBef>
              <a:buSzPct val="100000"/>
              <a:buFont typeface="Arial"/>
              <a:buChar char="–"/>
              <a:defRPr>
                <a:solidFill>
                  <a:srgbClr val="3C3C3B"/>
                </a:solidFill>
                <a:latin typeface="+mj-lt"/>
                <a:ea typeface="+mj-ea"/>
                <a:cs typeface="+mj-cs"/>
                <a:sym typeface="Helvetica Neue"/>
              </a:defRPr>
            </a:lvl2pPr>
            <a:lvl3pPr marL="804862" indent="-228600" defTabSz="457200">
              <a:spcBef>
                <a:spcPts val="400"/>
              </a:spcBef>
              <a:buSzPct val="100000"/>
              <a:buFont typeface="Arial"/>
              <a:buChar char="•"/>
              <a:defRPr>
                <a:solidFill>
                  <a:srgbClr val="3C3C3B"/>
                </a:solidFill>
                <a:latin typeface="+mj-lt"/>
                <a:ea typeface="+mj-ea"/>
                <a:cs typeface="+mj-cs"/>
                <a:sym typeface="Helvetica Neue"/>
              </a:defRPr>
            </a:lvl3pPr>
            <a:lvl4pPr marL="1120456" indent="-274319" defTabSz="457200">
              <a:spcBef>
                <a:spcPts val="400"/>
              </a:spcBef>
              <a:buSzPct val="100000"/>
              <a:buFont typeface="Arial"/>
              <a:buChar char="–"/>
              <a:defRPr>
                <a:solidFill>
                  <a:srgbClr val="3C3C3B"/>
                </a:solidFill>
                <a:latin typeface="+mj-lt"/>
                <a:ea typeface="+mj-ea"/>
                <a:cs typeface="+mj-cs"/>
                <a:sym typeface="Helvetica Neue"/>
              </a:defRPr>
            </a:lvl4pPr>
            <a:lvl5pPr marL="1491672" indent="-374072" defTabSz="457200">
              <a:spcBef>
                <a:spcPts val="400"/>
              </a:spcBef>
              <a:buSzPct val="100000"/>
              <a:buFont typeface="Arial"/>
              <a:buChar char="»"/>
              <a:defRPr>
                <a:solidFill>
                  <a:srgbClr val="3C3C3B"/>
                </a:solidFill>
                <a:latin typeface="+mj-lt"/>
                <a:ea typeface="+mj-ea"/>
                <a:cs typeface="+mj-cs"/>
                <a:sym typeface="Helvetica Neue"/>
              </a:defRPr>
            </a:lvl5pPr>
            <a:lvl6pPr marL="2491738" indent="-205738" defTabSz="457200">
              <a:spcBef>
                <a:spcPts val="400"/>
              </a:spcBef>
              <a:buSzPct val="100000"/>
              <a:buFont typeface="Arial"/>
              <a:buChar char="•"/>
              <a:defRPr>
                <a:solidFill>
                  <a:srgbClr val="1E1E1E"/>
                </a:solidFill>
                <a:latin typeface="+mj-lt"/>
                <a:ea typeface="+mj-ea"/>
                <a:cs typeface="+mj-cs"/>
                <a:sym typeface="Helvetica Neue"/>
              </a:defRPr>
            </a:lvl6pPr>
            <a:lvl7pPr marL="2948938" indent="-205738" defTabSz="457200">
              <a:spcBef>
                <a:spcPts val="400"/>
              </a:spcBef>
              <a:buSzPct val="100000"/>
              <a:buFont typeface="Arial"/>
              <a:buChar char="•"/>
              <a:defRPr>
                <a:solidFill>
                  <a:srgbClr val="1E1E1E"/>
                </a:solidFill>
                <a:latin typeface="+mj-lt"/>
                <a:ea typeface="+mj-ea"/>
                <a:cs typeface="+mj-cs"/>
                <a:sym typeface="Helvetica Neue"/>
              </a:defRPr>
            </a:lvl7pPr>
            <a:lvl8pPr marL="3406140" indent="-205738" defTabSz="457200">
              <a:spcBef>
                <a:spcPts val="400"/>
              </a:spcBef>
              <a:buSzPct val="100000"/>
              <a:buFont typeface="Arial"/>
              <a:buChar char="•"/>
              <a:defRPr>
                <a:solidFill>
                  <a:srgbClr val="1E1E1E"/>
                </a:solidFill>
                <a:latin typeface="+mj-lt"/>
                <a:ea typeface="+mj-ea"/>
                <a:cs typeface="+mj-cs"/>
                <a:sym typeface="Helvetica Neue"/>
              </a:defRPr>
            </a:lvl8pPr>
            <a:lvl9pPr marL="3863340" indent="-205740" defTabSz="457200">
              <a:spcBef>
                <a:spcPts val="400"/>
              </a:spcBef>
              <a:buSzPct val="100000"/>
              <a:buFont typeface="Arial"/>
              <a:buChar char="•"/>
              <a:defRPr>
                <a:solidFill>
                  <a:srgbClr val="1E1E1E"/>
                </a:solidFill>
                <a:latin typeface="+mj-lt"/>
                <a:ea typeface="+mj-ea"/>
                <a:cs typeface="+mj-cs"/>
                <a:sym typeface="Helvetica Neue"/>
              </a:defRPr>
            </a:lvl9pPr>
          </a:lstStyle>
          <a:p>
            <a:pPr marL="0" indent="0">
              <a:buNone/>
            </a:pPr>
            <a:r>
              <a:rPr lang="en-US" sz="1200" dirty="0"/>
              <a:t>https://</a:t>
            </a:r>
            <a:r>
              <a:rPr lang="en-US" sz="1200" dirty="0" err="1"/>
              <a:t>en.wikipedia.org</a:t>
            </a:r>
            <a:r>
              <a:rPr lang="en-US" sz="1200" dirty="0"/>
              <a:t>/wiki/</a:t>
            </a:r>
            <a:r>
              <a:rPr lang="en-US" sz="1200" dirty="0" err="1"/>
              <a:t>Comparison_of_reference_management_software</a:t>
            </a:r>
            <a:endParaRPr lang="en-US" sz="1200" dirty="0"/>
          </a:p>
        </p:txBody>
      </p:sp>
    </p:spTree>
    <p:extLst>
      <p:ext uri="{BB962C8B-B14F-4D97-AF65-F5344CB8AC3E}">
        <p14:creationId xmlns:p14="http://schemas.microsoft.com/office/powerpoint/2010/main" val="1910300925"/>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sldNum" sz="quarter" idx="2"/>
          </p:nvPr>
        </p:nvSpPr>
        <p:spPr>
          <a:xfrm>
            <a:off x="6553200" y="6278071"/>
            <a:ext cx="2133600" cy="243843"/>
          </a:xfrm>
          <a:prstGeom prst="rect">
            <a:avLst/>
          </a:prstGeom>
          <a:extLst>
            <a:ext uri="{C572A759-6A51-4108-AA02-DFA0A04FC94B}">
              <ma14:wrappingTextBoxFlag xmlns:ma14="http://schemas.microsoft.com/office/mac/drawingml/2011/main" val="1"/>
            </a:ext>
          </a:extLst>
        </p:spPr>
        <p:txBody>
          <a:bodyPr lIns="0" tIns="0" rIns="0" bIns="0">
            <a:normAutofit/>
          </a:bodyPr>
          <a:lstStyle>
            <a:lvl1pPr defTabSz="448055">
              <a:defRPr sz="900"/>
            </a:lvl1pPr>
          </a:lstStyle>
          <a:p>
            <a:pPr lvl="0">
              <a:defRPr sz="1800">
                <a:solidFill>
                  <a:srgbClr val="000000"/>
                </a:solidFill>
              </a:defRPr>
            </a:pPr>
            <a:fld id="{86CB4B4D-7CA3-9044-876B-883B54F8677D}" type="slidenum">
              <a:rPr sz="900">
                <a:solidFill>
                  <a:srgbClr val="8F8F8F"/>
                </a:solidFill>
              </a:rPr>
              <a:t>6</a:t>
            </a:fld>
            <a:endParaRPr sz="900">
              <a:solidFill>
                <a:srgbClr val="8F8F8F"/>
              </a:solidFill>
            </a:endParaRPr>
          </a:p>
        </p:txBody>
      </p:sp>
      <p:sp>
        <p:nvSpPr>
          <p:cNvPr id="4" name="Shape 55"/>
          <p:cNvSpPr>
            <a:spLocks noGrp="1"/>
          </p:cNvSpPr>
          <p:nvPr>
            <p:ph type="title"/>
          </p:nvPr>
        </p:nvSpPr>
        <p:spPr>
          <a:xfrm>
            <a:off x="457200" y="1587820"/>
            <a:ext cx="8229600" cy="2465921"/>
          </a:xfrm>
          <a:prstGeom prst="rect">
            <a:avLst/>
          </a:prstGeom>
        </p:spPr>
        <p:txBody>
          <a:bodyPr/>
          <a:lstStyle/>
          <a:p>
            <a:pPr lvl="0">
              <a:defRPr sz="1800">
                <a:solidFill>
                  <a:srgbClr val="000000"/>
                </a:solidFill>
              </a:defRPr>
            </a:pPr>
            <a:r>
              <a:rPr lang="es-ES_tradnl" sz="4000" dirty="0" smtClean="0">
                <a:solidFill>
                  <a:srgbClr val="1E1E1E"/>
                </a:solidFill>
              </a:rPr>
              <a:t>Introducción a </a:t>
            </a:r>
            <a:r>
              <a:rPr lang="es-ES_tradnl" sz="4000" dirty="0" err="1" smtClean="0">
                <a:solidFill>
                  <a:srgbClr val="1E1E1E"/>
                </a:solidFill>
              </a:rPr>
              <a:t>Mendeley</a:t>
            </a:r>
            <a:endParaRPr lang="es-ES_tradnl" sz="4000" dirty="0">
              <a:solidFill>
                <a:srgbClr val="1E1E1E"/>
              </a:solidFill>
            </a:endParaRPr>
          </a:p>
        </p:txBody>
      </p:sp>
    </p:spTree>
    <p:extLst>
      <p:ext uri="{BB962C8B-B14F-4D97-AF65-F5344CB8AC3E}">
        <p14:creationId xmlns:p14="http://schemas.microsoft.com/office/powerpoint/2010/main" val="750167716"/>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image3.png"/>
          <p:cNvPicPr/>
          <p:nvPr/>
        </p:nvPicPr>
        <p:blipFill>
          <a:blip r:embed="rId3">
            <a:extLst/>
          </a:blip>
          <a:stretch>
            <a:fillRect/>
          </a:stretch>
        </p:blipFill>
        <p:spPr>
          <a:xfrm>
            <a:off x="6026270" y="4026813"/>
            <a:ext cx="2811353" cy="1708464"/>
          </a:xfrm>
          <a:prstGeom prst="rect">
            <a:avLst/>
          </a:prstGeom>
          <a:ln w="12700">
            <a:miter lim="400000"/>
          </a:ln>
        </p:spPr>
      </p:pic>
      <p:pic>
        <p:nvPicPr>
          <p:cNvPr id="60" name="image4.png"/>
          <p:cNvPicPr/>
          <p:nvPr/>
        </p:nvPicPr>
        <p:blipFill>
          <a:blip r:embed="rId4">
            <a:extLst/>
          </a:blip>
          <a:stretch>
            <a:fillRect/>
          </a:stretch>
        </p:blipFill>
        <p:spPr>
          <a:xfrm>
            <a:off x="3222973" y="3713162"/>
            <a:ext cx="3024454" cy="1896998"/>
          </a:xfrm>
          <a:prstGeom prst="rect">
            <a:avLst/>
          </a:prstGeom>
          <a:ln w="12700">
            <a:miter lim="400000"/>
          </a:ln>
          <a:effectLst>
            <a:outerShdw blurRad="63500" rotWithShape="0">
              <a:srgbClr val="000000">
                <a:alpha val="39999"/>
              </a:srgbClr>
            </a:outerShdw>
          </a:effectLst>
        </p:spPr>
      </p:pic>
      <p:pic>
        <p:nvPicPr>
          <p:cNvPr id="61" name="image5.png" descr="MDLib.tiff"/>
          <p:cNvPicPr/>
          <p:nvPr/>
        </p:nvPicPr>
        <p:blipFill>
          <a:blip r:embed="rId5">
            <a:extLst/>
          </a:blip>
          <a:stretch>
            <a:fillRect/>
          </a:stretch>
        </p:blipFill>
        <p:spPr>
          <a:xfrm>
            <a:off x="334963" y="3586162"/>
            <a:ext cx="3062287" cy="1897065"/>
          </a:xfrm>
          <a:prstGeom prst="rect">
            <a:avLst/>
          </a:prstGeom>
          <a:ln w="12700">
            <a:miter lim="400000"/>
          </a:ln>
          <a:effectLst>
            <a:outerShdw blurRad="63500" rotWithShape="0">
              <a:srgbClr val="000000">
                <a:alpha val="39999"/>
              </a:srgbClr>
            </a:outerShdw>
          </a:effectLst>
        </p:spPr>
      </p:pic>
      <p:sp>
        <p:nvSpPr>
          <p:cNvPr id="62" name="Shape 62"/>
          <p:cNvSpPr/>
          <p:nvPr/>
        </p:nvSpPr>
        <p:spPr>
          <a:xfrm>
            <a:off x="1362673" y="5632229"/>
            <a:ext cx="1006869" cy="3231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500">
                <a:solidFill>
                  <a:srgbClr val="1E1E1D"/>
                </a:solidFill>
                <a:latin typeface="+mj-lt"/>
                <a:ea typeface="+mj-ea"/>
                <a:cs typeface="+mj-cs"/>
                <a:sym typeface="Helvetica Neue"/>
              </a:defRPr>
            </a:lvl1pPr>
          </a:lstStyle>
          <a:p>
            <a:pPr lvl="0">
              <a:defRPr sz="1800">
                <a:solidFill>
                  <a:srgbClr val="000000"/>
                </a:solidFill>
              </a:defRPr>
            </a:pPr>
            <a:r>
              <a:rPr lang="es-ES_tradnl" sz="1500" dirty="0" smtClean="0">
                <a:solidFill>
                  <a:srgbClr val="1E1E1D"/>
                </a:solidFill>
              </a:rPr>
              <a:t>Escritorio</a:t>
            </a:r>
            <a:endParaRPr sz="1500" dirty="0">
              <a:solidFill>
                <a:srgbClr val="1E1E1D"/>
              </a:solidFill>
            </a:endParaRPr>
          </a:p>
        </p:txBody>
      </p:sp>
      <p:sp>
        <p:nvSpPr>
          <p:cNvPr id="63" name="Shape 63"/>
          <p:cNvSpPr/>
          <p:nvPr/>
        </p:nvSpPr>
        <p:spPr>
          <a:xfrm>
            <a:off x="4163764" y="5733829"/>
            <a:ext cx="1143003" cy="3020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500">
                <a:solidFill>
                  <a:srgbClr val="1E1E1D"/>
                </a:solidFill>
                <a:latin typeface="+mj-lt"/>
                <a:ea typeface="+mj-ea"/>
                <a:cs typeface="+mj-cs"/>
                <a:sym typeface="Helvetica Neue"/>
              </a:defRPr>
            </a:lvl1pPr>
          </a:lstStyle>
          <a:p>
            <a:pPr lvl="0">
              <a:defRPr sz="1800">
                <a:solidFill>
                  <a:srgbClr val="000000"/>
                </a:solidFill>
              </a:defRPr>
            </a:pPr>
            <a:r>
              <a:rPr sz="1500" dirty="0">
                <a:solidFill>
                  <a:srgbClr val="1E1E1D"/>
                </a:solidFill>
              </a:rPr>
              <a:t>Web </a:t>
            </a:r>
          </a:p>
        </p:txBody>
      </p:sp>
      <p:sp>
        <p:nvSpPr>
          <p:cNvPr id="64" name="Shape 64"/>
          <p:cNvSpPr/>
          <p:nvPr/>
        </p:nvSpPr>
        <p:spPr>
          <a:xfrm>
            <a:off x="6860444" y="5925751"/>
            <a:ext cx="1143003" cy="3231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500">
                <a:solidFill>
                  <a:srgbClr val="1E1E1D"/>
                </a:solidFill>
                <a:latin typeface="+mj-lt"/>
                <a:ea typeface="+mj-ea"/>
                <a:cs typeface="+mj-cs"/>
                <a:sym typeface="Helvetica Neue"/>
              </a:defRPr>
            </a:lvl1pPr>
          </a:lstStyle>
          <a:p>
            <a:pPr lvl="0">
              <a:defRPr sz="1800">
                <a:solidFill>
                  <a:srgbClr val="000000"/>
                </a:solidFill>
              </a:defRPr>
            </a:pPr>
            <a:r>
              <a:rPr lang="es-ES_tradnl" sz="1500" dirty="0" smtClean="0">
                <a:solidFill>
                  <a:srgbClr val="1E1E1D"/>
                </a:solidFill>
              </a:rPr>
              <a:t>Móvil</a:t>
            </a:r>
            <a:endParaRPr sz="1500" dirty="0">
              <a:solidFill>
                <a:srgbClr val="1E1E1D"/>
              </a:solidFill>
            </a:endParaRPr>
          </a:p>
        </p:txBody>
      </p:sp>
      <p:sp>
        <p:nvSpPr>
          <p:cNvPr id="65" name="Shape 65"/>
          <p:cNvSpPr/>
          <p:nvPr/>
        </p:nvSpPr>
        <p:spPr>
          <a:xfrm>
            <a:off x="420441" y="1538674"/>
            <a:ext cx="4849567" cy="193898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lvl="0">
              <a:lnSpc>
                <a:spcPct val="150000"/>
              </a:lnSpc>
              <a:defRPr>
                <a:solidFill>
                  <a:srgbClr val="000000"/>
                </a:solidFill>
              </a:defRPr>
            </a:pPr>
            <a:r>
              <a:rPr lang="es-ES_tradnl" sz="2000" dirty="0" smtClean="0">
                <a:solidFill>
                  <a:srgbClr val="1E1E1D"/>
                </a:solidFill>
                <a:latin typeface="+mj-lt"/>
                <a:ea typeface="+mj-ea"/>
                <a:cs typeface="+mj-cs"/>
                <a:sym typeface="Helvetica Neue"/>
              </a:rPr>
              <a:t>Software Académico gratuito</a:t>
            </a:r>
            <a:endParaRPr dirty="0">
              <a:latin typeface="Calibri"/>
              <a:ea typeface="Calibri"/>
              <a:cs typeface="Calibri"/>
              <a:sym typeface="Calibri"/>
            </a:endParaRPr>
          </a:p>
          <a:p>
            <a:pPr lvl="0">
              <a:lnSpc>
                <a:spcPct val="150000"/>
              </a:lnSpc>
              <a:defRPr>
                <a:solidFill>
                  <a:srgbClr val="000000"/>
                </a:solidFill>
              </a:defRPr>
            </a:pPr>
            <a:r>
              <a:rPr lang="es-ES_tradnl" sz="2000" dirty="0" err="1" smtClean="0">
                <a:solidFill>
                  <a:srgbClr val="1E1E1D"/>
                </a:solidFill>
                <a:latin typeface="+mj-lt"/>
                <a:ea typeface="+mj-ea"/>
                <a:cs typeface="+mj-cs"/>
                <a:sym typeface="Helvetica Neue"/>
              </a:rPr>
              <a:t>Multi</a:t>
            </a:r>
            <a:r>
              <a:rPr sz="2000" dirty="0" smtClean="0">
                <a:solidFill>
                  <a:srgbClr val="1E1E1D"/>
                </a:solidFill>
                <a:latin typeface="+mj-lt"/>
                <a:ea typeface="+mj-ea"/>
                <a:cs typeface="+mj-cs"/>
                <a:sym typeface="Helvetica Neue"/>
              </a:rPr>
              <a:t>-Plat</a:t>
            </a:r>
            <a:r>
              <a:rPr lang="es-ES_tradnl" sz="2000" dirty="0" smtClean="0">
                <a:solidFill>
                  <a:srgbClr val="1E1E1D"/>
                </a:solidFill>
                <a:latin typeface="+mj-lt"/>
                <a:ea typeface="+mj-ea"/>
                <a:cs typeface="+mj-cs"/>
                <a:sym typeface="Helvetica Neue"/>
              </a:rPr>
              <a:t>a</a:t>
            </a:r>
            <a:r>
              <a:rPr sz="2000" dirty="0" smtClean="0">
                <a:solidFill>
                  <a:srgbClr val="1E1E1D"/>
                </a:solidFill>
                <a:latin typeface="+mj-lt"/>
                <a:ea typeface="+mj-ea"/>
                <a:cs typeface="+mj-cs"/>
                <a:sym typeface="Helvetica Neue"/>
              </a:rPr>
              <a:t>form</a:t>
            </a:r>
            <a:r>
              <a:rPr lang="es-ES_tradnl" sz="2000" dirty="0" smtClean="0">
                <a:solidFill>
                  <a:srgbClr val="1E1E1D"/>
                </a:solidFill>
                <a:latin typeface="+mj-lt"/>
                <a:ea typeface="+mj-ea"/>
                <a:cs typeface="+mj-cs"/>
                <a:sym typeface="Helvetica Neue"/>
              </a:rPr>
              <a:t>a</a:t>
            </a:r>
            <a:r>
              <a:rPr sz="2000" dirty="0" smtClean="0">
                <a:solidFill>
                  <a:srgbClr val="1E1E1D"/>
                </a:solidFill>
                <a:latin typeface="+mj-lt"/>
                <a:ea typeface="+mj-ea"/>
                <a:cs typeface="+mj-cs"/>
                <a:sym typeface="Helvetica Neue"/>
              </a:rPr>
              <a:t> </a:t>
            </a:r>
            <a:r>
              <a:rPr sz="2000" dirty="0">
                <a:solidFill>
                  <a:srgbClr val="1E1E1D"/>
                </a:solidFill>
                <a:latin typeface="+mj-lt"/>
                <a:ea typeface="+mj-ea"/>
                <a:cs typeface="+mj-cs"/>
                <a:sym typeface="Helvetica Neue"/>
              </a:rPr>
              <a:t>(Win/Mac/Linux/Mobile)</a:t>
            </a:r>
            <a:endParaRPr dirty="0">
              <a:latin typeface="Calibri"/>
              <a:ea typeface="Calibri"/>
              <a:cs typeface="Calibri"/>
              <a:sym typeface="Calibri"/>
            </a:endParaRPr>
          </a:p>
          <a:p>
            <a:pPr lvl="0">
              <a:lnSpc>
                <a:spcPct val="150000"/>
              </a:lnSpc>
              <a:defRPr>
                <a:solidFill>
                  <a:srgbClr val="000000"/>
                </a:solidFill>
              </a:defRPr>
            </a:pPr>
            <a:r>
              <a:rPr lang="es-ES_tradnl" sz="2000" dirty="0" smtClean="0">
                <a:solidFill>
                  <a:srgbClr val="1E1E1D"/>
                </a:solidFill>
                <a:latin typeface="+mj-lt"/>
                <a:ea typeface="+mj-ea"/>
                <a:cs typeface="+mj-cs"/>
                <a:sym typeface="Helvetica Neue"/>
              </a:rPr>
              <a:t>Funciona en los navegadores mas populares</a:t>
            </a:r>
            <a:endParaRPr sz="2000" dirty="0">
              <a:solidFill>
                <a:srgbClr val="1E1E1D"/>
              </a:solidFill>
              <a:latin typeface="+mj-lt"/>
              <a:ea typeface="+mj-ea"/>
              <a:cs typeface="+mj-cs"/>
              <a:sym typeface="Helvetica Neue"/>
            </a:endParaRPr>
          </a:p>
        </p:txBody>
      </p:sp>
      <p:sp>
        <p:nvSpPr>
          <p:cNvPr id="66" name="Shape 66"/>
          <p:cNvSpPr/>
          <p:nvPr/>
        </p:nvSpPr>
        <p:spPr>
          <a:xfrm>
            <a:off x="420441" y="891074"/>
            <a:ext cx="7981606" cy="4985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20000"/>
              </a:lnSpc>
              <a:defRPr sz="2700" b="1">
                <a:solidFill>
                  <a:srgbClr val="1E1E1E"/>
                </a:solidFill>
                <a:latin typeface="+mj-lt"/>
                <a:ea typeface="+mj-ea"/>
                <a:cs typeface="+mj-cs"/>
                <a:sym typeface="Helvetica Neue"/>
              </a:defRPr>
            </a:lvl1pPr>
          </a:lstStyle>
          <a:p>
            <a:pPr lvl="0">
              <a:defRPr sz="1800" b="0">
                <a:solidFill>
                  <a:srgbClr val="000000"/>
                </a:solidFill>
              </a:defRPr>
            </a:pPr>
            <a:r>
              <a:rPr lang="es-ES_tradnl" sz="2700" b="1" dirty="0" smtClean="0">
                <a:solidFill>
                  <a:srgbClr val="1E1E1E"/>
                </a:solidFill>
              </a:rPr>
              <a:t>Que es </a:t>
            </a:r>
            <a:r>
              <a:rPr sz="2700" b="1" dirty="0" smtClean="0">
                <a:solidFill>
                  <a:srgbClr val="1E1E1E"/>
                </a:solidFill>
              </a:rPr>
              <a:t>Mendeley</a:t>
            </a:r>
            <a:r>
              <a:rPr sz="2700" b="1" dirty="0">
                <a:solidFill>
                  <a:srgbClr val="1E1E1E"/>
                </a:solidFill>
              </a:rPr>
              <a:t>?</a:t>
            </a:r>
          </a:p>
        </p:txBody>
      </p:sp>
      <p:pic>
        <p:nvPicPr>
          <p:cNvPr id="67" name="image6.png"/>
          <p:cNvPicPr/>
          <p:nvPr/>
        </p:nvPicPr>
        <p:blipFill>
          <a:blip r:embed="rId6">
            <a:extLst/>
          </a:blip>
          <a:stretch>
            <a:fillRect/>
          </a:stretch>
        </p:blipFill>
        <p:spPr>
          <a:xfrm>
            <a:off x="5650705" y="2367895"/>
            <a:ext cx="2908877" cy="745400"/>
          </a:xfrm>
          <a:prstGeom prst="rect">
            <a:avLst/>
          </a:prstGeom>
          <a:ln w="12700">
            <a:miter lim="400000"/>
          </a:ln>
        </p:spPr>
      </p:pic>
      <p:pic>
        <p:nvPicPr>
          <p:cNvPr id="68" name="image7.png"/>
          <p:cNvPicPr/>
          <p:nvPr/>
        </p:nvPicPr>
        <p:blipFill>
          <a:blip r:embed="rId7">
            <a:extLst/>
          </a:blip>
          <a:stretch>
            <a:fillRect/>
          </a:stretch>
        </p:blipFill>
        <p:spPr>
          <a:xfrm>
            <a:off x="5849175" y="1521688"/>
            <a:ext cx="2503634" cy="745403"/>
          </a:xfrm>
          <a:prstGeom prst="rect">
            <a:avLst/>
          </a:prstGeom>
          <a:ln w="12700">
            <a:miter lim="400000"/>
          </a:ln>
        </p:spPr>
      </p:pic>
    </p:spTree>
    <p:extLst>
      <p:ext uri="{BB962C8B-B14F-4D97-AF65-F5344CB8AC3E}">
        <p14:creationId xmlns:p14="http://schemas.microsoft.com/office/powerpoint/2010/main" val="1176225844"/>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image8.png"/>
          <p:cNvPicPr/>
          <p:nvPr/>
        </p:nvPicPr>
        <p:blipFill>
          <a:blip r:embed="rId3">
            <a:extLst/>
          </a:blip>
          <a:stretch>
            <a:fillRect/>
          </a:stretch>
        </p:blipFill>
        <p:spPr>
          <a:xfrm>
            <a:off x="3960929" y="1873131"/>
            <a:ext cx="1417157" cy="909963"/>
          </a:xfrm>
          <a:prstGeom prst="rect">
            <a:avLst/>
          </a:prstGeom>
          <a:ln w="12700">
            <a:miter lim="400000"/>
          </a:ln>
        </p:spPr>
      </p:pic>
      <p:sp>
        <p:nvSpPr>
          <p:cNvPr id="73" name="Shape 73"/>
          <p:cNvSpPr>
            <a:spLocks noGrp="1"/>
          </p:cNvSpPr>
          <p:nvPr>
            <p:ph type="sldNum" sz="quarter" idx="2"/>
          </p:nvPr>
        </p:nvSpPr>
        <p:spPr>
          <a:xfrm>
            <a:off x="6553200" y="6278071"/>
            <a:ext cx="2133600" cy="243843"/>
          </a:xfrm>
          <a:prstGeom prst="rect">
            <a:avLst/>
          </a:prstGeom>
          <a:extLst>
            <a:ext uri="{C572A759-6A51-4108-AA02-DFA0A04FC94B}">
              <ma14:wrappingTextBoxFlag xmlns:ma14="http://schemas.microsoft.com/office/mac/drawingml/2011/main" val="1"/>
            </a:ext>
          </a:extLst>
        </p:spPr>
        <p:txBody>
          <a:bodyPr lIns="0" tIns="0" rIns="0" bIns="0">
            <a:normAutofit/>
          </a:bodyPr>
          <a:lstStyle>
            <a:lvl1pPr defTabSz="448055">
              <a:defRPr sz="900"/>
            </a:lvl1pPr>
          </a:lstStyle>
          <a:p>
            <a:pPr lvl="0">
              <a:defRPr sz="1800">
                <a:solidFill>
                  <a:srgbClr val="000000"/>
                </a:solidFill>
              </a:defRPr>
            </a:pPr>
            <a:fld id="{86CB4B4D-7CA3-9044-876B-883B54F8677D}" type="slidenum">
              <a:rPr sz="900">
                <a:solidFill>
                  <a:srgbClr val="8F8F8F"/>
                </a:solidFill>
              </a:rPr>
              <a:t>8</a:t>
            </a:fld>
            <a:endParaRPr sz="900">
              <a:solidFill>
                <a:srgbClr val="8F8F8F"/>
              </a:solidFill>
            </a:endParaRPr>
          </a:p>
        </p:txBody>
      </p:sp>
      <p:sp>
        <p:nvSpPr>
          <p:cNvPr id="74" name="Shape 74"/>
          <p:cNvSpPr/>
          <p:nvPr/>
        </p:nvSpPr>
        <p:spPr>
          <a:xfrm>
            <a:off x="420441" y="891074"/>
            <a:ext cx="7981606" cy="4985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20000"/>
              </a:lnSpc>
              <a:defRPr sz="2700" b="1">
                <a:solidFill>
                  <a:srgbClr val="1E1E1E"/>
                </a:solidFill>
                <a:latin typeface="+mj-lt"/>
                <a:ea typeface="+mj-ea"/>
                <a:cs typeface="+mj-cs"/>
                <a:sym typeface="Helvetica Neue"/>
              </a:defRPr>
            </a:lvl1pPr>
          </a:lstStyle>
          <a:p>
            <a:pPr lvl="0">
              <a:defRPr sz="1800" b="0">
                <a:solidFill>
                  <a:srgbClr val="000000"/>
                </a:solidFill>
              </a:defRPr>
            </a:pPr>
            <a:r>
              <a:rPr lang="es-ES_tradnl" sz="2700" b="1" dirty="0" smtClean="0">
                <a:solidFill>
                  <a:srgbClr val="1E1E1E"/>
                </a:solidFill>
              </a:rPr>
              <a:t>Como ayuda </a:t>
            </a:r>
            <a:r>
              <a:rPr sz="2700" b="1" dirty="0" smtClean="0">
                <a:solidFill>
                  <a:srgbClr val="1E1E1E"/>
                </a:solidFill>
              </a:rPr>
              <a:t>Mendeley?</a:t>
            </a:r>
            <a:endParaRPr sz="2700" b="1" dirty="0">
              <a:solidFill>
                <a:srgbClr val="1E1E1E"/>
              </a:solidFill>
            </a:endParaRPr>
          </a:p>
        </p:txBody>
      </p:sp>
      <p:grpSp>
        <p:nvGrpSpPr>
          <p:cNvPr id="79" name="Group 79"/>
          <p:cNvGrpSpPr/>
          <p:nvPr/>
        </p:nvGrpSpPr>
        <p:grpSpPr>
          <a:xfrm>
            <a:off x="666666" y="2184499"/>
            <a:ext cx="2027365" cy="1501274"/>
            <a:chOff x="0" y="0"/>
            <a:chExt cx="2027363" cy="1501272"/>
          </a:xfrm>
        </p:grpSpPr>
        <p:pic>
          <p:nvPicPr>
            <p:cNvPr id="75" name="image9.png"/>
            <p:cNvPicPr/>
            <p:nvPr/>
          </p:nvPicPr>
          <p:blipFill>
            <a:blip r:embed="rId4">
              <a:extLst/>
            </a:blip>
            <a:stretch>
              <a:fillRect/>
            </a:stretch>
          </p:blipFill>
          <p:spPr>
            <a:xfrm>
              <a:off x="838200" y="0"/>
              <a:ext cx="757362" cy="949097"/>
            </a:xfrm>
            <a:prstGeom prst="rect">
              <a:avLst/>
            </a:prstGeom>
            <a:ln w="12700" cap="flat">
              <a:noFill/>
              <a:miter lim="400000"/>
            </a:ln>
            <a:effectLst/>
          </p:spPr>
        </p:pic>
        <p:pic>
          <p:nvPicPr>
            <p:cNvPr id="76" name="image9.png"/>
            <p:cNvPicPr/>
            <p:nvPr/>
          </p:nvPicPr>
          <p:blipFill>
            <a:blip r:embed="rId4">
              <a:extLst/>
            </a:blip>
            <a:stretch>
              <a:fillRect/>
            </a:stretch>
          </p:blipFill>
          <p:spPr>
            <a:xfrm>
              <a:off x="1270001" y="385960"/>
              <a:ext cx="757362" cy="949098"/>
            </a:xfrm>
            <a:prstGeom prst="rect">
              <a:avLst/>
            </a:prstGeom>
            <a:ln w="12700" cap="flat">
              <a:noFill/>
              <a:miter lim="400000"/>
            </a:ln>
            <a:effectLst>
              <a:outerShdw blurRad="38100" dist="23000" dir="5400000" rotWithShape="0">
                <a:srgbClr val="000000">
                  <a:alpha val="35000"/>
                </a:srgbClr>
              </a:outerShdw>
            </a:effectLst>
          </p:spPr>
        </p:pic>
        <p:pic>
          <p:nvPicPr>
            <p:cNvPr id="77" name="image9.png"/>
            <p:cNvPicPr/>
            <p:nvPr/>
          </p:nvPicPr>
          <p:blipFill>
            <a:blip r:embed="rId4">
              <a:extLst/>
            </a:blip>
            <a:stretch>
              <a:fillRect/>
            </a:stretch>
          </p:blipFill>
          <p:spPr>
            <a:xfrm>
              <a:off x="-1" y="166214"/>
              <a:ext cx="757361" cy="949098"/>
            </a:xfrm>
            <a:prstGeom prst="rect">
              <a:avLst/>
            </a:prstGeom>
            <a:ln w="12700" cap="flat">
              <a:noFill/>
              <a:miter lim="400000"/>
            </a:ln>
            <a:effectLst/>
          </p:spPr>
        </p:pic>
        <p:pic>
          <p:nvPicPr>
            <p:cNvPr id="78" name="image9.png"/>
            <p:cNvPicPr/>
            <p:nvPr/>
          </p:nvPicPr>
          <p:blipFill>
            <a:blip r:embed="rId4">
              <a:extLst/>
            </a:blip>
            <a:stretch>
              <a:fillRect/>
            </a:stretch>
          </p:blipFill>
          <p:spPr>
            <a:xfrm>
              <a:off x="431799" y="552174"/>
              <a:ext cx="757363" cy="949099"/>
            </a:xfrm>
            <a:prstGeom prst="rect">
              <a:avLst/>
            </a:prstGeom>
            <a:ln w="12700" cap="flat">
              <a:noFill/>
              <a:miter lim="400000"/>
            </a:ln>
            <a:effectLst>
              <a:outerShdw blurRad="38100" dist="23000" dir="5400000" rotWithShape="0">
                <a:srgbClr val="000000">
                  <a:alpha val="35000"/>
                </a:srgbClr>
              </a:outerShdw>
            </a:effectLst>
          </p:spPr>
        </p:pic>
      </p:grpSp>
      <p:sp>
        <p:nvSpPr>
          <p:cNvPr id="80" name="Shape 80"/>
          <p:cNvSpPr/>
          <p:nvPr/>
        </p:nvSpPr>
        <p:spPr>
          <a:xfrm>
            <a:off x="2626174" y="3087981"/>
            <a:ext cx="1354295" cy="3"/>
          </a:xfrm>
          <a:prstGeom prst="line">
            <a:avLst/>
          </a:prstGeom>
          <a:ln w="889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pic>
        <p:nvPicPr>
          <p:cNvPr id="81" name="image10.png"/>
          <p:cNvPicPr/>
          <p:nvPr/>
        </p:nvPicPr>
        <p:blipFill>
          <a:blip r:embed="rId5">
            <a:extLst/>
          </a:blip>
          <a:stretch>
            <a:fillRect/>
          </a:stretch>
        </p:blipFill>
        <p:spPr>
          <a:xfrm>
            <a:off x="4014770" y="2707844"/>
            <a:ext cx="1330867" cy="2621802"/>
          </a:xfrm>
          <a:prstGeom prst="rect">
            <a:avLst/>
          </a:prstGeom>
          <a:ln w="12700">
            <a:miter lim="400000"/>
          </a:ln>
        </p:spPr>
      </p:pic>
      <p:pic>
        <p:nvPicPr>
          <p:cNvPr id="82" name="image11.png"/>
          <p:cNvPicPr/>
          <p:nvPr/>
        </p:nvPicPr>
        <p:blipFill>
          <a:blip r:embed="rId6">
            <a:extLst/>
          </a:blip>
          <a:stretch>
            <a:fillRect/>
          </a:stretch>
        </p:blipFill>
        <p:spPr>
          <a:xfrm>
            <a:off x="6312320" y="3003773"/>
            <a:ext cx="2208960" cy="1281198"/>
          </a:xfrm>
          <a:prstGeom prst="rect">
            <a:avLst/>
          </a:prstGeom>
          <a:ln w="12700">
            <a:miter lim="400000"/>
          </a:ln>
        </p:spPr>
      </p:pic>
      <p:grpSp>
        <p:nvGrpSpPr>
          <p:cNvPr id="85" name="Group 85"/>
          <p:cNvGrpSpPr/>
          <p:nvPr/>
        </p:nvGrpSpPr>
        <p:grpSpPr>
          <a:xfrm>
            <a:off x="6389531" y="1214008"/>
            <a:ext cx="2054540" cy="1541066"/>
            <a:chOff x="0" y="-1"/>
            <a:chExt cx="2054538" cy="1541064"/>
          </a:xfrm>
        </p:grpSpPr>
        <p:pic>
          <p:nvPicPr>
            <p:cNvPr id="83" name="image12.png"/>
            <p:cNvPicPr/>
            <p:nvPr/>
          </p:nvPicPr>
          <p:blipFill>
            <a:blip r:embed="rId7">
              <a:extLst/>
            </a:blip>
            <a:stretch>
              <a:fillRect/>
            </a:stretch>
          </p:blipFill>
          <p:spPr>
            <a:xfrm>
              <a:off x="226898" y="-2"/>
              <a:ext cx="1827641" cy="1414595"/>
            </a:xfrm>
            <a:prstGeom prst="rect">
              <a:avLst/>
            </a:prstGeom>
            <a:ln w="12700" cap="flat">
              <a:noFill/>
              <a:miter lim="400000"/>
            </a:ln>
            <a:effectLst/>
          </p:spPr>
        </p:pic>
        <p:pic>
          <p:nvPicPr>
            <p:cNvPr id="84" name="image13.png"/>
            <p:cNvPicPr/>
            <p:nvPr/>
          </p:nvPicPr>
          <p:blipFill>
            <a:blip r:embed="rId8">
              <a:extLst/>
            </a:blip>
            <a:stretch>
              <a:fillRect/>
            </a:stretch>
          </p:blipFill>
          <p:spPr>
            <a:xfrm>
              <a:off x="-1" y="481031"/>
              <a:ext cx="581638" cy="1060033"/>
            </a:xfrm>
            <a:prstGeom prst="rect">
              <a:avLst/>
            </a:prstGeom>
            <a:ln w="12700" cap="flat">
              <a:noFill/>
              <a:miter lim="400000"/>
            </a:ln>
            <a:effectLst/>
          </p:spPr>
        </p:pic>
      </p:grpSp>
      <p:pic>
        <p:nvPicPr>
          <p:cNvPr id="86" name="image14.png"/>
          <p:cNvPicPr/>
          <p:nvPr/>
        </p:nvPicPr>
        <p:blipFill>
          <a:blip r:embed="rId9">
            <a:extLst/>
          </a:blip>
          <a:stretch>
            <a:fillRect/>
          </a:stretch>
        </p:blipFill>
        <p:spPr>
          <a:xfrm>
            <a:off x="6708223" y="4566499"/>
            <a:ext cx="1417157" cy="1477295"/>
          </a:xfrm>
          <a:prstGeom prst="rect">
            <a:avLst/>
          </a:prstGeom>
          <a:ln w="12700">
            <a:miter lim="400000"/>
          </a:ln>
        </p:spPr>
      </p:pic>
      <p:sp>
        <p:nvSpPr>
          <p:cNvPr id="87" name="Shape 87"/>
          <p:cNvSpPr/>
          <p:nvPr/>
        </p:nvSpPr>
        <p:spPr>
          <a:xfrm>
            <a:off x="5273578" y="2292971"/>
            <a:ext cx="1354296" cy="3"/>
          </a:xfrm>
          <a:prstGeom prst="line">
            <a:avLst/>
          </a:prstGeom>
          <a:ln w="889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88" name="Shape 88"/>
          <p:cNvSpPr/>
          <p:nvPr/>
        </p:nvSpPr>
        <p:spPr>
          <a:xfrm>
            <a:off x="5273578" y="3647182"/>
            <a:ext cx="1354296" cy="3"/>
          </a:xfrm>
          <a:prstGeom prst="line">
            <a:avLst/>
          </a:prstGeom>
          <a:ln w="889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89" name="Shape 89"/>
          <p:cNvSpPr/>
          <p:nvPr/>
        </p:nvSpPr>
        <p:spPr>
          <a:xfrm>
            <a:off x="5273578" y="5110069"/>
            <a:ext cx="1354296" cy="3"/>
          </a:xfrm>
          <a:prstGeom prst="line">
            <a:avLst/>
          </a:prstGeom>
          <a:ln w="889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sp>
        <p:nvSpPr>
          <p:cNvPr id="90" name="Shape 90"/>
          <p:cNvSpPr/>
          <p:nvPr/>
        </p:nvSpPr>
        <p:spPr>
          <a:xfrm>
            <a:off x="2626174" y="4858541"/>
            <a:ext cx="1354295" cy="3"/>
          </a:xfrm>
          <a:prstGeom prst="line">
            <a:avLst/>
          </a:prstGeom>
          <a:ln w="889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p>
        </p:txBody>
      </p:sp>
      <p:grpSp>
        <p:nvGrpSpPr>
          <p:cNvPr id="93" name="Group 93"/>
          <p:cNvGrpSpPr/>
          <p:nvPr/>
        </p:nvGrpSpPr>
        <p:grpSpPr>
          <a:xfrm>
            <a:off x="941733" y="4139472"/>
            <a:ext cx="1477234" cy="1517666"/>
            <a:chOff x="0" y="0"/>
            <a:chExt cx="1477232" cy="1517664"/>
          </a:xfrm>
        </p:grpSpPr>
        <p:pic>
          <p:nvPicPr>
            <p:cNvPr id="91" name="image15.png"/>
            <p:cNvPicPr/>
            <p:nvPr/>
          </p:nvPicPr>
          <p:blipFill>
            <a:blip r:embed="rId10">
              <a:extLst/>
            </a:blip>
            <a:stretch>
              <a:fillRect/>
            </a:stretch>
          </p:blipFill>
          <p:spPr>
            <a:xfrm>
              <a:off x="19446" y="-1"/>
              <a:ext cx="1438420" cy="745403"/>
            </a:xfrm>
            <a:prstGeom prst="rect">
              <a:avLst/>
            </a:prstGeom>
            <a:ln w="12700" cap="flat">
              <a:noFill/>
              <a:miter lim="400000"/>
            </a:ln>
            <a:effectLst/>
          </p:spPr>
        </p:pic>
        <p:pic>
          <p:nvPicPr>
            <p:cNvPr id="92" name="image16.png"/>
            <p:cNvPicPr/>
            <p:nvPr/>
          </p:nvPicPr>
          <p:blipFill>
            <a:blip r:embed="rId11">
              <a:extLst/>
            </a:blip>
            <a:stretch>
              <a:fillRect/>
            </a:stretch>
          </p:blipFill>
          <p:spPr>
            <a:xfrm>
              <a:off x="0" y="772262"/>
              <a:ext cx="1477234" cy="745403"/>
            </a:xfrm>
            <a:prstGeom prst="rect">
              <a:avLst/>
            </a:prstGeom>
            <a:ln w="12700" cap="flat">
              <a:noFill/>
              <a:miter lim="400000"/>
            </a:ln>
            <a:effectLst/>
          </p:spPr>
        </p:pic>
      </p:grpSp>
    </p:spTree>
    <p:extLst>
      <p:ext uri="{BB962C8B-B14F-4D97-AF65-F5344CB8AC3E}">
        <p14:creationId xmlns:p14="http://schemas.microsoft.com/office/powerpoint/2010/main" val="177945123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p:cNvSpPr>
          <p:nvPr>
            <p:ph type="title"/>
          </p:nvPr>
        </p:nvSpPr>
        <p:spPr>
          <a:xfrm>
            <a:off x="457200" y="3231099"/>
            <a:ext cx="8229600" cy="1362078"/>
          </a:xfrm>
          <a:prstGeom prst="rect">
            <a:avLst/>
          </a:prstGeom>
        </p:spPr>
        <p:txBody>
          <a:bodyPr lIns="0" tIns="0" rIns="0" bIns="0"/>
          <a:lstStyle/>
          <a:p>
            <a:pPr lvl="0">
              <a:defRPr sz="1800">
                <a:solidFill>
                  <a:srgbClr val="000000"/>
                </a:solidFill>
              </a:defRPr>
            </a:pPr>
            <a:r>
              <a:rPr sz="4000" dirty="0">
                <a:solidFill>
                  <a:srgbClr val="1E1E1E"/>
                </a:solidFill>
              </a:rPr>
              <a:t>Overview</a:t>
            </a:r>
          </a:p>
        </p:txBody>
      </p:sp>
      <p:sp>
        <p:nvSpPr>
          <p:cNvPr id="98" name="Shape 98"/>
          <p:cNvSpPr>
            <a:spLocks noGrp="1"/>
          </p:cNvSpPr>
          <p:nvPr>
            <p:ph type="body" idx="1"/>
          </p:nvPr>
        </p:nvSpPr>
        <p:spPr>
          <a:xfrm>
            <a:off x="457200" y="4483103"/>
            <a:ext cx="8229600" cy="1500190"/>
          </a:xfrm>
          <a:prstGeom prst="rect">
            <a:avLst/>
          </a:prstGeom>
        </p:spPr>
        <p:txBody>
          <a:bodyPr lIns="0" tIns="0" rIns="0" bIns="0">
            <a:normAutofit/>
          </a:bodyPr>
          <a:lstStyle/>
          <a:p>
            <a:pPr lvl="0">
              <a:defRPr sz="1800">
                <a:solidFill>
                  <a:srgbClr val="000000"/>
                </a:solidFill>
              </a:defRPr>
            </a:pPr>
            <a:r>
              <a:rPr lang="es-ES_tradnl" sz="2700" dirty="0" smtClean="0">
                <a:solidFill>
                  <a:srgbClr val="8F8F8F"/>
                </a:solidFill>
              </a:rPr>
              <a:t>Usando</a:t>
            </a:r>
            <a:r>
              <a:rPr sz="2700" dirty="0" smtClean="0">
                <a:solidFill>
                  <a:srgbClr val="8F8F8F"/>
                </a:solidFill>
              </a:rPr>
              <a:t> </a:t>
            </a:r>
            <a:r>
              <a:rPr sz="2700" dirty="0">
                <a:solidFill>
                  <a:srgbClr val="8F8F8F"/>
                </a:solidFill>
              </a:rPr>
              <a:t>Mendeley</a:t>
            </a:r>
          </a:p>
        </p:txBody>
      </p:sp>
      <p:pic>
        <p:nvPicPr>
          <p:cNvPr id="99" name="image17.png"/>
          <p:cNvPicPr/>
          <p:nvPr/>
        </p:nvPicPr>
        <p:blipFill>
          <a:blip r:embed="rId3">
            <a:extLst/>
          </a:blip>
          <a:stretch>
            <a:fillRect/>
          </a:stretch>
        </p:blipFill>
        <p:spPr>
          <a:xfrm>
            <a:off x="4962626" y="1736274"/>
            <a:ext cx="2750075" cy="3385452"/>
          </a:xfrm>
          <a:prstGeom prst="rect">
            <a:avLst/>
          </a:prstGeom>
          <a:ln w="12700">
            <a:miter lim="400000"/>
          </a:ln>
        </p:spPr>
      </p:pic>
    </p:spTree>
    <p:extLst>
      <p:ext uri="{BB962C8B-B14F-4D97-AF65-F5344CB8AC3E}">
        <p14:creationId xmlns:p14="http://schemas.microsoft.com/office/powerpoint/2010/main" val="242474976"/>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Default">
  <a:themeElements>
    <a:clrScheme name="Default">
      <a:dk1>
        <a:srgbClr val="3C3C3B"/>
      </a:dk1>
      <a:lt1>
        <a:srgbClr val="FFFFFF"/>
      </a:lt1>
      <a:dk2>
        <a:srgbClr val="A7A7A7"/>
      </a:dk2>
      <a:lt2>
        <a:srgbClr val="535353"/>
      </a:lt2>
      <a:accent1>
        <a:srgbClr val="791223"/>
      </a:accent1>
      <a:accent2>
        <a:srgbClr val="777877"/>
      </a:accent2>
      <a:accent3>
        <a:srgbClr val="C0C1BF"/>
      </a:accent3>
      <a:accent4>
        <a:srgbClr val="3C3C3B"/>
      </a:accent4>
      <a:accent5>
        <a:srgbClr val="6A141A"/>
      </a:accent5>
      <a:accent6>
        <a:srgbClr val="DF6421"/>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791223"/>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3C3C3B"/>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91223"/>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3C3C3B"/>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791223"/>
      </a:accent1>
      <a:accent2>
        <a:srgbClr val="777877"/>
      </a:accent2>
      <a:accent3>
        <a:srgbClr val="C0C1BF"/>
      </a:accent3>
      <a:accent4>
        <a:srgbClr val="3C3C3B"/>
      </a:accent4>
      <a:accent5>
        <a:srgbClr val="6A141A"/>
      </a:accent5>
      <a:accent6>
        <a:srgbClr val="DF6421"/>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791223"/>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3C3C3B"/>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91223"/>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3C3C3B"/>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1445</TotalTime>
  <Words>5047</Words>
  <Application>Microsoft Macintosh PowerPoint</Application>
  <PresentationFormat>On-screen Show (4:3)</PresentationFormat>
  <Paragraphs>350</Paragraphs>
  <Slides>46</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Calibri</vt:lpstr>
      <vt:lpstr>Helvetica</vt:lpstr>
      <vt:lpstr>Helvetica Neue</vt:lpstr>
      <vt:lpstr>Lucida Grande</vt:lpstr>
      <vt:lpstr>Arial</vt:lpstr>
      <vt:lpstr>Default</vt:lpstr>
      <vt:lpstr>Mendeley</vt:lpstr>
      <vt:lpstr>PowerPoint Presentation</vt:lpstr>
      <vt:lpstr>Overview</vt:lpstr>
      <vt:lpstr>Problemática</vt:lpstr>
      <vt:lpstr>Solución</vt:lpstr>
      <vt:lpstr>Introducción a Mendeley</vt:lpstr>
      <vt:lpstr>PowerPoint Presentation</vt:lpstr>
      <vt:lpstr>PowerPoint Presentation</vt:lpstr>
      <vt:lpstr>Overview</vt:lpstr>
      <vt:lpstr>PowerPoint Presentation</vt:lpstr>
      <vt:lpstr>Escritorio Mendeley</vt:lpstr>
      <vt:lpstr>Mendeley Web</vt:lpstr>
      <vt:lpstr>Organizar</vt:lpstr>
      <vt:lpstr>Referencias y Documentos</vt:lpstr>
      <vt:lpstr>Agregando Documentos</vt:lpstr>
      <vt:lpstr>Buscando nueva investigación</vt:lpstr>
      <vt:lpstr>Sync</vt:lpstr>
      <vt:lpstr>Organizar</vt:lpstr>
      <vt:lpstr>Administrando una Librería</vt:lpstr>
      <vt:lpstr>Creación y uso de carpetas</vt:lpstr>
      <vt:lpstr>Buscar documentos</vt:lpstr>
      <vt:lpstr>Buscar documentos</vt:lpstr>
      <vt:lpstr>Chequear duplicados</vt:lpstr>
      <vt:lpstr>Visor de PDFs</vt:lpstr>
      <vt:lpstr>Visor de PDF</vt:lpstr>
      <vt:lpstr>Resaltando y haciendo anotaciones</vt:lpstr>
      <vt:lpstr>Citar</vt:lpstr>
      <vt:lpstr>Como instalar el Plug-in</vt:lpstr>
      <vt:lpstr>Generar Citaciones en Word</vt:lpstr>
      <vt:lpstr>Combinar Citaciones</vt:lpstr>
      <vt:lpstr>Insertando Bibliografía</vt:lpstr>
      <vt:lpstr>Buscando referencias</vt:lpstr>
      <vt:lpstr>Colaborar</vt:lpstr>
      <vt:lpstr>Creación de Grupos</vt:lpstr>
      <vt:lpstr>Grupos Privados Colaborar con tu equipo de investigación</vt:lpstr>
      <vt:lpstr>Ver y unirse a grupos públicos</vt:lpstr>
      <vt:lpstr>Crear perfil de investigador</vt:lpstr>
      <vt:lpstr>Muestra tus publicaciones</vt:lpstr>
      <vt:lpstr>Descubrir</vt:lpstr>
      <vt:lpstr>Literature Search</vt:lpstr>
      <vt:lpstr>Buscar en el catálogo en línea</vt:lpstr>
      <vt:lpstr>Agregar rápidamente una nueva referencia</vt:lpstr>
      <vt:lpstr>Obteniendo estadísticas</vt:lpstr>
      <vt:lpstr>Documentos relacionados</vt:lpstr>
      <vt:lpstr>Recursos</vt:lpstr>
      <vt:lpstr>Gracias!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Mendeley</dc:title>
  <cp:lastModifiedBy>Cristian Xavier Montero Marino</cp:lastModifiedBy>
  <cp:revision>48</cp:revision>
  <dcterms:modified xsi:type="dcterms:W3CDTF">2016-02-13T06:53:03Z</dcterms:modified>
</cp:coreProperties>
</file>